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sldIdLst>
    <p:sldId id="300" r:id="rId2"/>
    <p:sldId id="297" r:id="rId3"/>
    <p:sldId id="294" r:id="rId4"/>
    <p:sldId id="295" r:id="rId5"/>
    <p:sldId id="296" r:id="rId6"/>
    <p:sldId id="299" r:id="rId7"/>
    <p:sldId id="298"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74747"/>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67" autoAdjust="0"/>
    <p:restoredTop sz="94660"/>
  </p:normalViewPr>
  <p:slideViewPr>
    <p:cSldViewPr>
      <p:cViewPr varScale="1">
        <p:scale>
          <a:sx n="82" d="100"/>
          <a:sy n="82" d="100"/>
        </p:scale>
        <p:origin x="1550" y="5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3"/>
          <p:cNvSpPr txBox="1"/>
          <p:nvPr userDrawn="1"/>
        </p:nvSpPr>
        <p:spPr>
          <a:xfrm>
            <a:off x="95250" y="6651625"/>
            <a:ext cx="184666" cy="369332"/>
          </a:xfrm>
          <a:prstGeom prst="rect">
            <a:avLst/>
          </a:prstGeom>
          <a:noFill/>
        </p:spPr>
        <p:txBody>
          <a:bodyPr wrap="none" rtlCol="0">
            <a:spAutoFit/>
          </a:bodyPr>
          <a:lstStyle/>
          <a:p>
            <a:endParaRPr lang="en-US" dirty="0"/>
          </a:p>
        </p:txBody>
      </p:sp>
      <p:pic>
        <p:nvPicPr>
          <p:cNvPr id="2" name="Picture 1" descr="Ashutosh.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68118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extBox 8"/>
          <p:cNvSpPr txBox="1"/>
          <p:nvPr userDrawn="1"/>
        </p:nvSpPr>
        <p:spPr>
          <a:xfrm>
            <a:off x="449705" y="6572012"/>
            <a:ext cx="373063" cy="223838"/>
          </a:xfrm>
          <a:prstGeom prst="rect">
            <a:avLst/>
          </a:prstGeom>
          <a:noFill/>
        </p:spPr>
        <p:txBody>
          <a:bodyPr>
            <a:spAutoFit/>
          </a:bodyPr>
          <a:lstStyle/>
          <a:p>
            <a:pPr>
              <a:defRPr/>
            </a:pPr>
            <a:fld id="{FF56CA48-E925-4ADF-95BD-0B89699E2EFA}" type="slidenum">
              <a:rPr lang="en-US" sz="800">
                <a:solidFill>
                  <a:schemeClr val="bg1"/>
                </a:solidFill>
              </a:rPr>
              <a:pPr>
                <a:defRPr/>
              </a:pPr>
              <a:t>‹#›</a:t>
            </a:fld>
            <a:endParaRPr lang="en-US" sz="800" dirty="0">
              <a:solidFill>
                <a:schemeClr val="bg1"/>
              </a:solidFill>
            </a:endParaRPr>
          </a:p>
        </p:txBody>
      </p:sp>
      <p:pic>
        <p:nvPicPr>
          <p:cNvPr id="2" name="Picture 1" descr="Nitin.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06175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9" name="TextBox 8"/>
          <p:cNvSpPr txBox="1"/>
          <p:nvPr userDrawn="1"/>
        </p:nvSpPr>
        <p:spPr>
          <a:xfrm>
            <a:off x="449705" y="6572012"/>
            <a:ext cx="373063" cy="223838"/>
          </a:xfrm>
          <a:prstGeom prst="rect">
            <a:avLst/>
          </a:prstGeom>
          <a:noFill/>
        </p:spPr>
        <p:txBody>
          <a:bodyPr>
            <a:spAutoFit/>
          </a:bodyPr>
          <a:lstStyle/>
          <a:p>
            <a:pPr>
              <a:defRPr/>
            </a:pPr>
            <a:fld id="{FF56CA48-E925-4ADF-95BD-0B89699E2EFA}" type="slidenum">
              <a:rPr lang="en-US" sz="800">
                <a:solidFill>
                  <a:schemeClr val="bg1"/>
                </a:solidFill>
              </a:rPr>
              <a:pPr>
                <a:defRPr/>
              </a:pPr>
              <a:t>‹#›</a:t>
            </a:fld>
            <a:endParaRPr lang="en-US" sz="800" dirty="0">
              <a:solidFill>
                <a:schemeClr val="bg1"/>
              </a:solidFill>
            </a:endParaRPr>
          </a:p>
        </p:txBody>
      </p:sp>
      <p:pic>
        <p:nvPicPr>
          <p:cNvPr id="2" name="Picture 1" descr="Sakshi.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06175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9" name="TextBox 8"/>
          <p:cNvSpPr txBox="1"/>
          <p:nvPr userDrawn="1"/>
        </p:nvSpPr>
        <p:spPr>
          <a:xfrm>
            <a:off x="449705" y="6572012"/>
            <a:ext cx="373063" cy="223838"/>
          </a:xfrm>
          <a:prstGeom prst="rect">
            <a:avLst/>
          </a:prstGeom>
          <a:noFill/>
        </p:spPr>
        <p:txBody>
          <a:bodyPr>
            <a:spAutoFit/>
          </a:bodyPr>
          <a:lstStyle/>
          <a:p>
            <a:pPr>
              <a:defRPr/>
            </a:pPr>
            <a:fld id="{FF56CA48-E925-4ADF-95BD-0B89699E2EFA}" type="slidenum">
              <a:rPr lang="en-US" sz="800">
                <a:solidFill>
                  <a:schemeClr val="bg1"/>
                </a:solidFill>
              </a:rPr>
              <a:pPr>
                <a:defRPr/>
              </a:pPr>
              <a:t>‹#›</a:t>
            </a:fld>
            <a:endParaRPr lang="en-US" sz="800" dirty="0">
              <a:solidFill>
                <a:schemeClr val="bg1"/>
              </a:solidFill>
            </a:endParaRPr>
          </a:p>
        </p:txBody>
      </p:sp>
      <p:pic>
        <p:nvPicPr>
          <p:cNvPr id="3" name="Picture 2" descr="Uda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06175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1" descr="Lil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85000" y="1473200"/>
            <a:ext cx="2235200" cy="1346200"/>
          </a:xfrm>
          <a:prstGeom prst="rect">
            <a:avLst/>
          </a:prstGeom>
        </p:spPr>
      </p:pic>
      <p:pic>
        <p:nvPicPr>
          <p:cNvPr id="3" name="Picture 2" descr="Big1.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1080" y="2875280"/>
            <a:ext cx="3119120" cy="1772920"/>
          </a:xfrm>
          <a:prstGeom prst="rect">
            <a:avLst/>
          </a:prstGeom>
        </p:spPr>
      </p:pic>
    </p:spTree>
    <p:extLst>
      <p:ext uri="{BB962C8B-B14F-4D97-AF65-F5344CB8AC3E}">
        <p14:creationId xmlns:p14="http://schemas.microsoft.com/office/powerpoint/2010/main" val="1657204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4" name="Picture 3" descr="Lil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85000" y="1447800"/>
            <a:ext cx="2235200" cy="1346200"/>
          </a:xfrm>
          <a:prstGeom prst="rect">
            <a:avLst/>
          </a:prstGeom>
        </p:spPr>
      </p:pic>
      <p:pic>
        <p:nvPicPr>
          <p:cNvPr id="5" name="Picture 4" descr="Big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1080" y="2895600"/>
            <a:ext cx="3119120" cy="1772920"/>
          </a:xfrm>
          <a:prstGeom prst="rect">
            <a:avLst/>
          </a:prstGeom>
        </p:spPr>
      </p:pic>
    </p:spTree>
    <p:extLst>
      <p:ext uri="{BB962C8B-B14F-4D97-AF65-F5344CB8AC3E}">
        <p14:creationId xmlns:p14="http://schemas.microsoft.com/office/powerpoint/2010/main" val="34042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2" name="Picture 1" descr="Lil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34200" y="1447800"/>
            <a:ext cx="2235200" cy="1346200"/>
          </a:xfrm>
          <a:prstGeom prst="rect">
            <a:avLst/>
          </a:prstGeom>
        </p:spPr>
      </p:pic>
      <p:pic>
        <p:nvPicPr>
          <p:cNvPr id="3" name="Picture 2" descr="Big4.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1080" y="2895600"/>
            <a:ext cx="3119120" cy="1772920"/>
          </a:xfrm>
          <a:prstGeom prst="rect">
            <a:avLst/>
          </a:prstGeom>
        </p:spPr>
      </p:pic>
    </p:spTree>
    <p:extLst>
      <p:ext uri="{BB962C8B-B14F-4D97-AF65-F5344CB8AC3E}">
        <p14:creationId xmlns:p14="http://schemas.microsoft.com/office/powerpoint/2010/main" val="3002243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4" name="Picture 3" descr="Lil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85000" y="1447800"/>
            <a:ext cx="2235200" cy="1346200"/>
          </a:xfrm>
          <a:prstGeom prst="rect">
            <a:avLst/>
          </a:prstGeom>
        </p:spPr>
      </p:pic>
      <p:pic>
        <p:nvPicPr>
          <p:cNvPr id="5" name="Picture 4" descr="Big5.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1080" y="2895600"/>
            <a:ext cx="3119120" cy="1772920"/>
          </a:xfrm>
          <a:prstGeom prst="rect">
            <a:avLst/>
          </a:prstGeom>
        </p:spPr>
      </p:pic>
    </p:spTree>
    <p:extLst>
      <p:ext uri="{BB962C8B-B14F-4D97-AF65-F5344CB8AC3E}">
        <p14:creationId xmlns:p14="http://schemas.microsoft.com/office/powerpoint/2010/main" val="300224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pic>
        <p:nvPicPr>
          <p:cNvPr id="2" name="Picture 1" descr="Lil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85000" y="1447800"/>
            <a:ext cx="2235200" cy="1346200"/>
          </a:xfrm>
          <a:prstGeom prst="rect">
            <a:avLst/>
          </a:prstGeom>
        </p:spPr>
      </p:pic>
      <p:pic>
        <p:nvPicPr>
          <p:cNvPr id="3" name="Picture 2" descr="Big3.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1080" y="2895600"/>
            <a:ext cx="3119120" cy="1772920"/>
          </a:xfrm>
          <a:prstGeom prst="rect">
            <a:avLst/>
          </a:prstGeom>
        </p:spPr>
      </p:pic>
    </p:spTree>
    <p:extLst>
      <p:ext uri="{BB962C8B-B14F-4D97-AF65-F5344CB8AC3E}">
        <p14:creationId xmlns:p14="http://schemas.microsoft.com/office/powerpoint/2010/main" val="1215006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6" name="Picture 5" descr="Lil1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2717" y="1447800"/>
            <a:ext cx="2235200" cy="1346200"/>
          </a:xfrm>
          <a:prstGeom prst="rect">
            <a:avLst/>
          </a:prstGeom>
        </p:spPr>
      </p:pic>
      <p:pic>
        <p:nvPicPr>
          <p:cNvPr id="7" name="Picture 6" descr="Big1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7894" y="2895600"/>
            <a:ext cx="3119120" cy="1772920"/>
          </a:xfrm>
          <a:prstGeom prst="rect">
            <a:avLst/>
          </a:prstGeom>
        </p:spPr>
      </p:pic>
    </p:spTree>
    <p:extLst>
      <p:ext uri="{BB962C8B-B14F-4D97-AF65-F5344CB8AC3E}">
        <p14:creationId xmlns:p14="http://schemas.microsoft.com/office/powerpoint/2010/main" val="1987566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pic>
        <p:nvPicPr>
          <p:cNvPr id="6" name="Picture 5" descr="Big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72836" y="2895600"/>
            <a:ext cx="3119120" cy="1772920"/>
          </a:xfrm>
          <a:prstGeom prst="rect">
            <a:avLst/>
          </a:prstGeom>
        </p:spPr>
      </p:pic>
      <p:pic>
        <p:nvPicPr>
          <p:cNvPr id="7" name="Picture 6" descr="Lil13.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39420" y="1447800"/>
            <a:ext cx="2235200" cy="1346200"/>
          </a:xfrm>
          <a:prstGeom prst="rect">
            <a:avLst/>
          </a:prstGeom>
        </p:spPr>
      </p:pic>
    </p:spTree>
    <p:extLst>
      <p:ext uri="{BB962C8B-B14F-4D97-AF65-F5344CB8AC3E}">
        <p14:creationId xmlns:p14="http://schemas.microsoft.com/office/powerpoint/2010/main" val="1987566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95250" y="6651625"/>
            <a:ext cx="184666" cy="369332"/>
          </a:xfrm>
          <a:prstGeom prst="rect">
            <a:avLst/>
          </a:prstGeom>
          <a:noFill/>
        </p:spPr>
        <p:txBody>
          <a:bodyPr wrap="none" rtlCol="0">
            <a:spAutoFit/>
          </a:bodyPr>
          <a:lstStyle/>
          <a:p>
            <a:endParaRPr lang="en-US" dirty="0"/>
          </a:p>
        </p:txBody>
      </p:sp>
      <p:pic>
        <p:nvPicPr>
          <p:cNvPr id="3" name="Picture 2" descr="Krishna.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101280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pic>
        <p:nvPicPr>
          <p:cNvPr id="6" name="Picture 5" descr="Lil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38682" y="1447800"/>
            <a:ext cx="2235200" cy="1346200"/>
          </a:xfrm>
          <a:prstGeom prst="rect">
            <a:avLst/>
          </a:prstGeom>
        </p:spPr>
      </p:pic>
      <p:pic>
        <p:nvPicPr>
          <p:cNvPr id="7" name="Picture 6" descr="Big13.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7896" y="2895600"/>
            <a:ext cx="3119120" cy="1772920"/>
          </a:xfrm>
          <a:prstGeom prst="rect">
            <a:avLst/>
          </a:prstGeom>
        </p:spPr>
      </p:pic>
    </p:spTree>
    <p:extLst>
      <p:ext uri="{BB962C8B-B14F-4D97-AF65-F5344CB8AC3E}">
        <p14:creationId xmlns:p14="http://schemas.microsoft.com/office/powerpoint/2010/main" val="1987566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3883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4" descr="footer_enterprise.png"/>
          <p:cNvPicPr>
            <a:picLocks noChangeAspect="1"/>
          </p:cNvPicPr>
          <p:nvPr userDrawn="1"/>
        </p:nvPicPr>
        <p:blipFill>
          <a:blip cstate="screen">
            <a:extLst>
              <a:ext uri="{28A0092B-C50C-407E-A947-70E740481C1C}">
                <a14:useLocalDpi xmlns:a14="http://schemas.microsoft.com/office/drawing/2010/main"/>
              </a:ext>
            </a:extLst>
          </a:blip>
          <a:srcRect/>
          <a:stretch>
            <a:fillRect/>
          </a:stretch>
        </p:blipFill>
        <p:spPr bwMode="auto">
          <a:xfrm>
            <a:off x="0" y="640080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p:cNvSpPr txBox="1"/>
          <p:nvPr userDrawn="1"/>
        </p:nvSpPr>
        <p:spPr>
          <a:xfrm>
            <a:off x="449705" y="6514862"/>
            <a:ext cx="373063" cy="223838"/>
          </a:xfrm>
          <a:prstGeom prst="rect">
            <a:avLst/>
          </a:prstGeom>
          <a:noFill/>
        </p:spPr>
        <p:txBody>
          <a:bodyPr>
            <a:spAutoFit/>
          </a:bodyPr>
          <a:lstStyle/>
          <a:p>
            <a:pPr>
              <a:defRPr/>
            </a:pPr>
            <a:fld id="{FF56CA48-E925-4ADF-95BD-0B89699E2EFA}" type="slidenum">
              <a:rPr lang="en-US" sz="800">
                <a:solidFill>
                  <a:schemeClr val="bg1"/>
                </a:solidFill>
              </a:rPr>
              <a:pPr>
                <a:defRPr/>
              </a:pPr>
              <a:t>‹#›</a:t>
            </a:fld>
            <a:endParaRPr lang="en-US" sz="800" dirty="0">
              <a:solidFill>
                <a:schemeClr val="bg1"/>
              </a:solidFill>
            </a:endParaRPr>
          </a:p>
        </p:txBody>
      </p:sp>
    </p:spTree>
    <p:extLst>
      <p:ext uri="{BB962C8B-B14F-4D97-AF65-F5344CB8AC3E}">
        <p14:creationId xmlns:p14="http://schemas.microsoft.com/office/powerpoint/2010/main" val="1007647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27672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57200" y="6407750"/>
            <a:ext cx="2133600" cy="365125"/>
          </a:xfrm>
          <a:prstGeom prst="rect">
            <a:avLst/>
          </a:prstGeom>
        </p:spPr>
        <p:txBody>
          <a:bodyPr anchor="ctr"/>
          <a:lstStyle>
            <a:lvl1pPr algn="l">
              <a:defRPr sz="800">
                <a:solidFill>
                  <a:schemeClr val="bg1"/>
                </a:solidFill>
              </a:defRPr>
            </a:lvl1pPr>
          </a:lstStyle>
          <a:p>
            <a:fld id="{9F8D22C7-E16F-324A-8F06-9DCC85BBE399}" type="slidenum">
              <a:rPr lang="en-US" smtClean="0"/>
              <a:pPr/>
              <a:t>‹#›</a:t>
            </a:fld>
            <a:endParaRPr lang="en-US" dirty="0"/>
          </a:p>
        </p:txBody>
      </p:sp>
    </p:spTree>
    <p:extLst>
      <p:ext uri="{BB962C8B-B14F-4D97-AF65-F5344CB8AC3E}">
        <p14:creationId xmlns:p14="http://schemas.microsoft.com/office/powerpoint/2010/main" val="20098126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5"/>
          <p:cNvSpPr>
            <a:spLocks noGrp="1"/>
          </p:cNvSpPr>
          <p:nvPr>
            <p:ph type="sldNum" sz="quarter" idx="12"/>
          </p:nvPr>
        </p:nvSpPr>
        <p:spPr>
          <a:xfrm>
            <a:off x="457200" y="6407750"/>
            <a:ext cx="2133600" cy="365125"/>
          </a:xfrm>
          <a:prstGeom prst="rect">
            <a:avLst/>
          </a:prstGeom>
        </p:spPr>
        <p:txBody>
          <a:bodyPr anchor="ctr"/>
          <a:lstStyle>
            <a:lvl1pPr algn="l">
              <a:defRPr sz="800">
                <a:solidFill>
                  <a:schemeClr val="bg1"/>
                </a:solidFill>
              </a:defRPr>
            </a:lvl1pPr>
          </a:lstStyle>
          <a:p>
            <a:fld id="{9F8D22C7-E16F-324A-8F06-9DCC85BBE399}" type="slidenum">
              <a:rPr lang="en-US" smtClean="0"/>
              <a:pPr/>
              <a:t>‹#›</a:t>
            </a:fld>
            <a:endParaRPr lang="en-US" dirty="0"/>
          </a:p>
        </p:txBody>
      </p:sp>
    </p:spTree>
    <p:extLst>
      <p:ext uri="{BB962C8B-B14F-4D97-AF65-F5344CB8AC3E}">
        <p14:creationId xmlns:p14="http://schemas.microsoft.com/office/powerpoint/2010/main" val="16198936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5"/>
          <p:cNvSpPr>
            <a:spLocks noGrp="1"/>
          </p:cNvSpPr>
          <p:nvPr>
            <p:ph type="sldNum" sz="quarter" idx="12"/>
          </p:nvPr>
        </p:nvSpPr>
        <p:spPr>
          <a:xfrm>
            <a:off x="457200" y="6407750"/>
            <a:ext cx="2133600" cy="365125"/>
          </a:xfrm>
          <a:prstGeom prst="rect">
            <a:avLst/>
          </a:prstGeom>
        </p:spPr>
        <p:txBody>
          <a:bodyPr anchor="ctr"/>
          <a:lstStyle>
            <a:lvl1pPr algn="l">
              <a:defRPr sz="800">
                <a:solidFill>
                  <a:schemeClr val="bg1"/>
                </a:solidFill>
              </a:defRPr>
            </a:lvl1pPr>
          </a:lstStyle>
          <a:p>
            <a:fld id="{9F8D22C7-E16F-324A-8F06-9DCC85BBE399}" type="slidenum">
              <a:rPr lang="en-US" smtClean="0"/>
              <a:pPr/>
              <a:t>‹#›</a:t>
            </a:fld>
            <a:endParaRPr lang="en-US" dirty="0"/>
          </a:p>
        </p:txBody>
      </p:sp>
    </p:spTree>
    <p:extLst>
      <p:ext uri="{BB962C8B-B14F-4D97-AF65-F5344CB8AC3E}">
        <p14:creationId xmlns:p14="http://schemas.microsoft.com/office/powerpoint/2010/main" val="4281559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Box 3"/>
          <p:cNvSpPr txBox="1"/>
          <p:nvPr userDrawn="1"/>
        </p:nvSpPr>
        <p:spPr>
          <a:xfrm>
            <a:off x="95250" y="6651625"/>
            <a:ext cx="184666" cy="369332"/>
          </a:xfrm>
          <a:prstGeom prst="rect">
            <a:avLst/>
          </a:prstGeom>
          <a:noFill/>
        </p:spPr>
        <p:txBody>
          <a:bodyPr wrap="none" rtlCol="0">
            <a:spAutoFit/>
          </a:bodyPr>
          <a:lstStyle/>
          <a:p>
            <a:endParaRPr lang="en-US" dirty="0"/>
          </a:p>
        </p:txBody>
      </p:sp>
      <p:pic>
        <p:nvPicPr>
          <p:cNvPr id="2" name="Picture 1" descr="Patrick.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descr="Nandesh.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32924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Box 3"/>
          <p:cNvSpPr txBox="1"/>
          <p:nvPr userDrawn="1"/>
        </p:nvSpPr>
        <p:spPr>
          <a:xfrm>
            <a:off x="95250" y="6651625"/>
            <a:ext cx="184666" cy="369332"/>
          </a:xfrm>
          <a:prstGeom prst="rect">
            <a:avLst/>
          </a:prstGeom>
          <a:noFill/>
        </p:spPr>
        <p:txBody>
          <a:bodyPr wrap="none" rtlCol="0">
            <a:spAutoFit/>
          </a:bodyPr>
          <a:lstStyle/>
          <a:p>
            <a:endParaRPr lang="en-US" dirty="0"/>
          </a:p>
        </p:txBody>
      </p:sp>
      <p:pic>
        <p:nvPicPr>
          <p:cNvPr id="2" name="Picture 1" descr="Nitin.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32924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Box 3"/>
          <p:cNvSpPr txBox="1"/>
          <p:nvPr userDrawn="1"/>
        </p:nvSpPr>
        <p:spPr>
          <a:xfrm>
            <a:off x="95250" y="6651625"/>
            <a:ext cx="184666" cy="369332"/>
          </a:xfrm>
          <a:prstGeom prst="rect">
            <a:avLst/>
          </a:prstGeom>
          <a:noFill/>
        </p:spPr>
        <p:txBody>
          <a:bodyPr wrap="none" rtlCol="0">
            <a:spAutoFit/>
          </a:bodyPr>
          <a:lstStyle/>
          <a:p>
            <a:endParaRPr lang="en-US" dirty="0"/>
          </a:p>
        </p:txBody>
      </p:sp>
      <p:pic>
        <p:nvPicPr>
          <p:cNvPr id="2" name="Picture 1" descr="Sakshi.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32924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Box 3"/>
          <p:cNvSpPr txBox="1"/>
          <p:nvPr userDrawn="1"/>
        </p:nvSpPr>
        <p:spPr>
          <a:xfrm>
            <a:off x="95250" y="6651625"/>
            <a:ext cx="184666" cy="369332"/>
          </a:xfrm>
          <a:prstGeom prst="rect">
            <a:avLst/>
          </a:prstGeom>
          <a:noFill/>
        </p:spPr>
        <p:txBody>
          <a:bodyPr wrap="none" rtlCol="0">
            <a:spAutoFit/>
          </a:bodyPr>
          <a:lstStyle/>
          <a:p>
            <a:endParaRPr lang="en-US" dirty="0"/>
          </a:p>
        </p:txBody>
      </p:sp>
      <p:pic>
        <p:nvPicPr>
          <p:cNvPr id="2" name="Picture 1" descr="Uda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32924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Box 8"/>
          <p:cNvSpPr txBox="1"/>
          <p:nvPr userDrawn="1"/>
        </p:nvSpPr>
        <p:spPr>
          <a:xfrm>
            <a:off x="449705" y="6572012"/>
            <a:ext cx="373063" cy="223838"/>
          </a:xfrm>
          <a:prstGeom prst="rect">
            <a:avLst/>
          </a:prstGeom>
          <a:noFill/>
        </p:spPr>
        <p:txBody>
          <a:bodyPr>
            <a:spAutoFit/>
          </a:bodyPr>
          <a:lstStyle/>
          <a:p>
            <a:pPr>
              <a:defRPr/>
            </a:pPr>
            <a:fld id="{FF56CA48-E925-4ADF-95BD-0B89699E2EFA}" type="slidenum">
              <a:rPr lang="en-US" sz="800">
                <a:solidFill>
                  <a:schemeClr val="bg1"/>
                </a:solidFill>
              </a:rPr>
              <a:pPr>
                <a:defRPr/>
              </a:pPr>
              <a:t>‹#›</a:t>
            </a:fld>
            <a:endParaRPr lang="en-US" sz="800" dirty="0">
              <a:solidFill>
                <a:schemeClr val="bg1"/>
              </a:solidFill>
            </a:endParaRPr>
          </a:p>
        </p:txBody>
      </p:sp>
      <p:pic>
        <p:nvPicPr>
          <p:cNvPr id="3" name="Picture 2" descr="Ashutosh.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23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extBox 8"/>
          <p:cNvSpPr txBox="1"/>
          <p:nvPr userDrawn="1"/>
        </p:nvSpPr>
        <p:spPr>
          <a:xfrm>
            <a:off x="449705" y="6572012"/>
            <a:ext cx="373063" cy="223838"/>
          </a:xfrm>
          <a:prstGeom prst="rect">
            <a:avLst/>
          </a:prstGeom>
          <a:noFill/>
        </p:spPr>
        <p:txBody>
          <a:bodyPr>
            <a:spAutoFit/>
          </a:bodyPr>
          <a:lstStyle/>
          <a:p>
            <a:pPr>
              <a:defRPr/>
            </a:pPr>
            <a:fld id="{FF56CA48-E925-4ADF-95BD-0B89699E2EFA}" type="slidenum">
              <a:rPr lang="en-US" sz="800">
                <a:solidFill>
                  <a:schemeClr val="bg1"/>
                </a:solidFill>
              </a:rPr>
              <a:pPr>
                <a:defRPr/>
              </a:pPr>
              <a:t>‹#›</a:t>
            </a:fld>
            <a:endParaRPr lang="en-US" sz="800" dirty="0">
              <a:solidFill>
                <a:schemeClr val="bg1"/>
              </a:solidFill>
            </a:endParaRPr>
          </a:p>
        </p:txBody>
      </p:sp>
      <p:pic>
        <p:nvPicPr>
          <p:cNvPr id="2" name="Picture 1" descr="Krishna.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0617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extBox 8"/>
          <p:cNvSpPr txBox="1"/>
          <p:nvPr userDrawn="1"/>
        </p:nvSpPr>
        <p:spPr>
          <a:xfrm>
            <a:off x="449705" y="6572012"/>
            <a:ext cx="373063" cy="223838"/>
          </a:xfrm>
          <a:prstGeom prst="rect">
            <a:avLst/>
          </a:prstGeom>
          <a:noFill/>
        </p:spPr>
        <p:txBody>
          <a:bodyPr>
            <a:spAutoFit/>
          </a:bodyPr>
          <a:lstStyle/>
          <a:p>
            <a:pPr>
              <a:defRPr/>
            </a:pPr>
            <a:fld id="{FF56CA48-E925-4ADF-95BD-0B89699E2EFA}" type="slidenum">
              <a:rPr lang="en-US" sz="800">
                <a:solidFill>
                  <a:schemeClr val="bg1"/>
                </a:solidFill>
              </a:rPr>
              <a:pPr>
                <a:defRPr/>
              </a:pPr>
              <a:t>‹#›</a:t>
            </a:fld>
            <a:endParaRPr lang="en-US" sz="800" dirty="0">
              <a:solidFill>
                <a:schemeClr val="bg1"/>
              </a:solidFill>
            </a:endParaRPr>
          </a:p>
        </p:txBody>
      </p:sp>
      <p:pic>
        <p:nvPicPr>
          <p:cNvPr id="2" name="Picture 1" descr="Nandesh.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06175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9" name="TextBox 8"/>
          <p:cNvSpPr txBox="1"/>
          <p:nvPr/>
        </p:nvSpPr>
        <p:spPr>
          <a:xfrm>
            <a:off x="449705" y="6514862"/>
            <a:ext cx="373063" cy="223838"/>
          </a:xfrm>
          <a:prstGeom prst="rect">
            <a:avLst/>
          </a:prstGeom>
          <a:noFill/>
        </p:spPr>
        <p:txBody>
          <a:bodyPr>
            <a:spAutoFit/>
          </a:bodyPr>
          <a:lstStyle/>
          <a:p>
            <a:pPr>
              <a:defRPr/>
            </a:pPr>
            <a:fld id="{FF56CA48-E925-4ADF-95BD-0B89699E2EFA}" type="slidenum">
              <a:rPr lang="en-US" sz="800">
                <a:solidFill>
                  <a:schemeClr val="bg1"/>
                </a:solidFill>
              </a:rPr>
              <a:pPr>
                <a:defRPr/>
              </a:pPr>
              <a:t>‹#›</a:t>
            </a:fld>
            <a:endParaRPr lang="en-US" sz="800" dirty="0">
              <a:solidFill>
                <a:schemeClr val="bg1"/>
              </a:solidFill>
            </a:endParaRPr>
          </a:p>
        </p:txBody>
      </p:sp>
      <p:pic>
        <p:nvPicPr>
          <p:cNvPr id="5" name="Picture 4" descr="footer_north-america_blue.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0" y="6400800"/>
            <a:ext cx="9144000" cy="457200"/>
          </a:xfrm>
          <a:prstGeom prst="rect">
            <a:avLst/>
          </a:prstGeom>
        </p:spPr>
      </p:pic>
      <p:sp>
        <p:nvSpPr>
          <p:cNvPr id="8" name="Rectangle 7"/>
          <p:cNvSpPr/>
          <p:nvPr/>
        </p:nvSpPr>
        <p:spPr>
          <a:xfrm>
            <a:off x="457200" y="6617556"/>
            <a:ext cx="309700" cy="215444"/>
          </a:xfrm>
          <a:prstGeom prst="rect">
            <a:avLst/>
          </a:prstGeom>
        </p:spPr>
        <p:txBody>
          <a:bodyPr wrap="none">
            <a:spAutoFit/>
          </a:bodyPr>
          <a:lstStyle/>
          <a:p>
            <a:fld id="{FF56CA48-E925-4ADF-95BD-0B89699E2EFA}" type="slidenum">
              <a:rPr lang="en-US" sz="800" smtClean="0">
                <a:solidFill>
                  <a:schemeClr val="bg1"/>
                </a:solidFill>
              </a:rPr>
              <a:pPr/>
              <a:t>‹#›</a:t>
            </a:fld>
            <a:endParaRPr lang="en-US" sz="800" dirty="0"/>
          </a:p>
        </p:txBody>
      </p:sp>
      <p:pic>
        <p:nvPicPr>
          <p:cNvPr id="4" name="Picture 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TextBox 9"/>
          <p:cNvSpPr txBox="1"/>
          <p:nvPr/>
        </p:nvSpPr>
        <p:spPr>
          <a:xfrm>
            <a:off x="449705" y="6572012"/>
            <a:ext cx="373063" cy="223838"/>
          </a:xfrm>
          <a:prstGeom prst="rect">
            <a:avLst/>
          </a:prstGeom>
          <a:noFill/>
        </p:spPr>
        <p:txBody>
          <a:bodyPr>
            <a:spAutoFit/>
          </a:bodyPr>
          <a:lstStyle/>
          <a:p>
            <a:pPr>
              <a:defRPr/>
            </a:pPr>
            <a:fld id="{FF56CA48-E925-4ADF-95BD-0B89699E2EFA}" type="slidenum">
              <a:rPr lang="en-US" sz="800">
                <a:solidFill>
                  <a:schemeClr val="bg1"/>
                </a:solidFill>
              </a:rPr>
              <a:pPr>
                <a:defRPr/>
              </a:pPr>
              <a:t>‹#›</a:t>
            </a:fld>
            <a:endParaRPr lang="en-US" sz="800" dirty="0">
              <a:solidFill>
                <a:schemeClr val="bg1"/>
              </a:solidFill>
            </a:endParaRPr>
          </a:p>
        </p:txBody>
      </p:sp>
    </p:spTree>
    <p:extLst>
      <p:ext uri="{BB962C8B-B14F-4D97-AF65-F5344CB8AC3E}">
        <p14:creationId xmlns:p14="http://schemas.microsoft.com/office/powerpoint/2010/main" val="2980472476"/>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72" r:id="rId3"/>
    <p:sldLayoutId id="2147483673" r:id="rId4"/>
    <p:sldLayoutId id="2147483674" r:id="rId5"/>
    <p:sldLayoutId id="2147483675" r:id="rId6"/>
    <p:sldLayoutId id="2147483662" r:id="rId7"/>
    <p:sldLayoutId id="2147483679" r:id="rId8"/>
    <p:sldLayoutId id="2147483680" r:id="rId9"/>
    <p:sldLayoutId id="2147483681" r:id="rId10"/>
    <p:sldLayoutId id="2147483682" r:id="rId11"/>
    <p:sldLayoutId id="2147483683" r:id="rId12"/>
    <p:sldLayoutId id="2147483664" r:id="rId13"/>
    <p:sldLayoutId id="2147483687" r:id="rId14"/>
    <p:sldLayoutId id="2147483688" r:id="rId15"/>
    <p:sldLayoutId id="2147483689" r:id="rId16"/>
    <p:sldLayoutId id="2147483690" r:id="rId17"/>
    <p:sldLayoutId id="2147483691" r:id="rId18"/>
    <p:sldLayoutId id="2147483692" r:id="rId19"/>
    <p:sldLayoutId id="2147483693" r:id="rId20"/>
    <p:sldLayoutId id="2147483665" r:id="rId21"/>
    <p:sldLayoutId id="2147483666" r:id="rId22"/>
    <p:sldLayoutId id="2147483667" r:id="rId23"/>
    <p:sldLayoutId id="2147483668" r:id="rId24"/>
    <p:sldLayoutId id="2147483669" r:id="rId25"/>
    <p:sldLayoutId id="2147483670" r:id="rId2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3.tiff"/><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tiff"/><Relationship Id="rId1" Type="http://schemas.openxmlformats.org/officeDocument/2006/relationships/slideLayout" Target="../slideLayouts/slideLayout21.xml"/><Relationship Id="rId6" Type="http://schemas.openxmlformats.org/officeDocument/2006/relationships/image" Target="../media/image32.jpeg"/><Relationship Id="rId5" Type="http://schemas.openxmlformats.org/officeDocument/2006/relationships/image" Target="../media/image37.jpeg"/><Relationship Id="rId4" Type="http://schemas.openxmlformats.org/officeDocument/2006/relationships/image" Target="../media/image36.jpeg"/></Relationships>
</file>

<file path=ppt/slides/_rels/slide5.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32.jpeg"/><Relationship Id="rId2" Type="http://schemas.openxmlformats.org/officeDocument/2006/relationships/image" Target="../media/image38.jpeg"/><Relationship Id="rId1" Type="http://schemas.openxmlformats.org/officeDocument/2006/relationships/slideLayout" Target="../slideLayouts/slideLayout24.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40.tiff"/></Relationships>
</file>

<file path=ppt/slides/_rels/slide6.xml.rels><?xml version="1.0" encoding="UTF-8" standalone="yes"?>
<Relationships xmlns="http://schemas.openxmlformats.org/package/2006/relationships"><Relationship Id="rId3" Type="http://schemas.openxmlformats.org/officeDocument/2006/relationships/image" Target="../media/image42.tiff"/><Relationship Id="rId7" Type="http://schemas.openxmlformats.org/officeDocument/2006/relationships/image" Target="../media/image32.jpeg"/><Relationship Id="rId2" Type="http://schemas.openxmlformats.org/officeDocument/2006/relationships/image" Target="../media/image34.tiff"/><Relationship Id="rId1" Type="http://schemas.openxmlformats.org/officeDocument/2006/relationships/slideLayout" Target="../slideLayouts/slideLayout24.xml"/><Relationship Id="rId6" Type="http://schemas.microsoft.com/office/2007/relationships/hdphoto" Target="../media/hdphoto2.wdp"/><Relationship Id="rId5" Type="http://schemas.openxmlformats.org/officeDocument/2006/relationships/image" Target="../media/image44.png"/><Relationship Id="rId4" Type="http://schemas.openxmlformats.org/officeDocument/2006/relationships/image" Target="../media/image43.tiff"/></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5.jp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oogle Shape;159;p33">
            <a:extLst>
              <a:ext uri="{FF2B5EF4-FFF2-40B4-BE49-F238E27FC236}">
                <a16:creationId xmlns:a16="http://schemas.microsoft.com/office/drawing/2014/main" id="{0EB0D251-30BF-47A3-85EB-A6B1065C6C7B}"/>
              </a:ext>
            </a:extLst>
          </p:cNvPr>
          <p:cNvGraphicFramePr/>
          <p:nvPr>
            <p:extLst>
              <p:ext uri="{D42A27DB-BD31-4B8C-83A1-F6EECF244321}">
                <p14:modId xmlns:p14="http://schemas.microsoft.com/office/powerpoint/2010/main" val="3506299558"/>
              </p:ext>
            </p:extLst>
          </p:nvPr>
        </p:nvGraphicFramePr>
        <p:xfrm>
          <a:off x="258534" y="1515901"/>
          <a:ext cx="8656865" cy="3970500"/>
        </p:xfrm>
        <a:graphic>
          <a:graphicData uri="http://schemas.openxmlformats.org/drawingml/2006/table">
            <a:tbl>
              <a:tblPr>
                <a:noFill/>
              </a:tblPr>
              <a:tblGrid>
                <a:gridCol w="2502707">
                  <a:extLst>
                    <a:ext uri="{9D8B030D-6E8A-4147-A177-3AD203B41FA5}">
                      <a16:colId xmlns:a16="http://schemas.microsoft.com/office/drawing/2014/main" val="20000"/>
                    </a:ext>
                  </a:extLst>
                </a:gridCol>
                <a:gridCol w="2051386">
                  <a:extLst>
                    <a:ext uri="{9D8B030D-6E8A-4147-A177-3AD203B41FA5}">
                      <a16:colId xmlns:a16="http://schemas.microsoft.com/office/drawing/2014/main" val="20001"/>
                    </a:ext>
                  </a:extLst>
                </a:gridCol>
                <a:gridCol w="2051386">
                  <a:extLst>
                    <a:ext uri="{9D8B030D-6E8A-4147-A177-3AD203B41FA5}">
                      <a16:colId xmlns:a16="http://schemas.microsoft.com/office/drawing/2014/main" val="20002"/>
                    </a:ext>
                  </a:extLst>
                </a:gridCol>
                <a:gridCol w="2051386">
                  <a:extLst>
                    <a:ext uri="{9D8B030D-6E8A-4147-A177-3AD203B41FA5}">
                      <a16:colId xmlns:a16="http://schemas.microsoft.com/office/drawing/2014/main" val="20003"/>
                    </a:ext>
                  </a:extLst>
                </a:gridCol>
              </a:tblGrid>
              <a:tr h="821492">
                <a:tc>
                  <a:txBody>
                    <a:bodyPr/>
                    <a:lstStyle/>
                    <a:p>
                      <a:pPr marL="0" marR="0" lvl="0" indent="0" algn="l" rtl="0">
                        <a:lnSpc>
                          <a:spcPct val="100000"/>
                        </a:lnSpc>
                        <a:spcBef>
                          <a:spcPts val="0"/>
                        </a:spcBef>
                        <a:spcAft>
                          <a:spcPts val="0"/>
                        </a:spcAft>
                        <a:buNone/>
                      </a:pPr>
                      <a:r>
                        <a:rPr lang="en" sz="1300" b="1" dirty="0">
                          <a:latin typeface="+mn-lt"/>
                          <a:ea typeface="Roboto Mono"/>
                          <a:cs typeface="Roboto Mono"/>
                          <a:sym typeface="Roboto Mono"/>
                        </a:rPr>
                        <a:t>Team Name  </a:t>
                      </a:r>
                      <a:endParaRPr sz="1300" b="1" dirty="0">
                        <a:latin typeface="+mn-lt"/>
                        <a:ea typeface="Roboto Mono"/>
                        <a:cs typeface="Roboto Mono"/>
                        <a:sym typeface="Roboto Mono"/>
                      </a:endParaRPr>
                    </a:p>
                  </a:txBody>
                  <a:tcPr marL="38100" marR="38100" marT="25400" marB="25400">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tc gridSpan="3">
                  <a:txBody>
                    <a:bodyPr/>
                    <a:lstStyle/>
                    <a:p>
                      <a:pPr marL="0" lvl="0" indent="0" algn="l" rtl="0">
                        <a:spcBef>
                          <a:spcPts val="0"/>
                        </a:spcBef>
                        <a:spcAft>
                          <a:spcPts val="0"/>
                        </a:spcAft>
                        <a:buNone/>
                      </a:pPr>
                      <a:endParaRPr sz="2400" dirty="0">
                        <a:latin typeface="+mj-lt"/>
                      </a:endParaRPr>
                    </a:p>
                  </a:txBody>
                  <a:tcPr marL="38100" marR="38100" marT="25400" marB="25400" anchor="b">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21492">
                <a:tc>
                  <a:txBody>
                    <a:bodyPr/>
                    <a:lstStyle/>
                    <a:p>
                      <a:pPr marL="0" marR="0" lvl="0" indent="0" algn="l" rtl="0">
                        <a:lnSpc>
                          <a:spcPct val="100000"/>
                        </a:lnSpc>
                        <a:spcBef>
                          <a:spcPts val="0"/>
                        </a:spcBef>
                        <a:spcAft>
                          <a:spcPts val="0"/>
                        </a:spcAft>
                        <a:buNone/>
                      </a:pPr>
                      <a:r>
                        <a:rPr lang="en" sz="1300" b="1" dirty="0">
                          <a:latin typeface="+mn-lt"/>
                          <a:ea typeface="Roboto Mono"/>
                          <a:cs typeface="Roboto Mono"/>
                          <a:sym typeface="Roboto Mono"/>
                        </a:rPr>
                        <a:t>Institute Name</a:t>
                      </a:r>
                      <a:endParaRPr sz="1300" b="1" dirty="0">
                        <a:latin typeface="+mn-lt"/>
                        <a:ea typeface="Roboto Mono"/>
                        <a:cs typeface="Roboto Mono"/>
                        <a:sym typeface="Roboto Mono"/>
                      </a:endParaRPr>
                    </a:p>
                  </a:txBody>
                  <a:tcPr marL="38100" marR="38100" marT="25400" marB="25400">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tc gridSpan="3">
                  <a:txBody>
                    <a:bodyPr/>
                    <a:lstStyle/>
                    <a:p>
                      <a:pPr marL="0" lvl="0" indent="0" algn="l" rtl="0">
                        <a:spcBef>
                          <a:spcPts val="0"/>
                        </a:spcBef>
                        <a:spcAft>
                          <a:spcPts val="0"/>
                        </a:spcAft>
                        <a:buNone/>
                      </a:pPr>
                      <a:endParaRPr sz="2400" dirty="0">
                        <a:latin typeface="+mj-lt"/>
                      </a:endParaRPr>
                    </a:p>
                  </a:txBody>
                  <a:tcPr marL="38100" marR="38100" marT="25400" marB="25400" anchor="b">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84532">
                <a:tc>
                  <a:txBody>
                    <a:bodyPr/>
                    <a:lstStyle/>
                    <a:p>
                      <a:pPr marL="0" marR="0" lvl="0" indent="0" algn="l" rtl="0">
                        <a:lnSpc>
                          <a:spcPct val="100000"/>
                        </a:lnSpc>
                        <a:spcBef>
                          <a:spcPts val="0"/>
                        </a:spcBef>
                        <a:spcAft>
                          <a:spcPts val="0"/>
                        </a:spcAft>
                        <a:buNone/>
                      </a:pPr>
                      <a:r>
                        <a:rPr lang="en" sz="1300" b="1" dirty="0">
                          <a:latin typeface="+mn-lt"/>
                          <a:ea typeface="Roboto Mono"/>
                          <a:cs typeface="Roboto Mono"/>
                          <a:sym typeface="Roboto Mono"/>
                        </a:rPr>
                        <a:t>                 1 (Leader)</a:t>
                      </a:r>
                      <a:endParaRPr sz="1300" b="1" dirty="0">
                        <a:latin typeface="+mn-lt"/>
                        <a:ea typeface="Roboto Mono"/>
                        <a:cs typeface="Roboto Mono"/>
                        <a:sym typeface="Roboto Mono"/>
                      </a:endParaRPr>
                    </a:p>
                  </a:txBody>
                  <a:tcPr marL="38100" marR="38100" marT="25400" marB="25400">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300" b="1" dirty="0">
                        <a:latin typeface="+mj-lt"/>
                        <a:ea typeface="Roboto Mono"/>
                        <a:cs typeface="Roboto Mono"/>
                        <a:sym typeface="Roboto Mono"/>
                      </a:endParaRPr>
                    </a:p>
                  </a:txBody>
                  <a:tcPr marL="38100" marR="38100" marT="25400" marB="25400" anchor="b">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300" b="1" dirty="0">
                          <a:latin typeface="+mj-lt"/>
                          <a:ea typeface="Roboto Mono"/>
                          <a:cs typeface="Roboto Mono"/>
                          <a:sym typeface="Roboto Mono"/>
                        </a:rPr>
                        <a:t> </a:t>
                      </a:r>
                      <a:endParaRPr sz="1300" b="1" dirty="0">
                        <a:latin typeface="+mj-lt"/>
                        <a:ea typeface="Roboto Mono"/>
                        <a:cs typeface="Roboto Mono"/>
                        <a:sym typeface="Roboto Mono"/>
                      </a:endParaRPr>
                    </a:p>
                  </a:txBody>
                  <a:tcPr marL="38100" marR="38100" marT="25400" marB="25400" anchor="b">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300" b="1" dirty="0">
                        <a:latin typeface="+mj-lt"/>
                        <a:ea typeface="Roboto Mono"/>
                        <a:cs typeface="Roboto Mono"/>
                        <a:sym typeface="Roboto Mono"/>
                      </a:endParaRPr>
                    </a:p>
                  </a:txBody>
                  <a:tcPr marL="38100" marR="38100" marT="25400" marB="25400" anchor="b">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821492">
                <a:tc>
                  <a:txBody>
                    <a:bodyPr/>
                    <a:lstStyle/>
                    <a:p>
                      <a:pPr marL="0" marR="0" lvl="0" indent="0" algn="l" rtl="0">
                        <a:lnSpc>
                          <a:spcPct val="100000"/>
                        </a:lnSpc>
                        <a:spcBef>
                          <a:spcPts val="0"/>
                        </a:spcBef>
                        <a:spcAft>
                          <a:spcPts val="0"/>
                        </a:spcAft>
                        <a:buNone/>
                      </a:pPr>
                      <a:endParaRPr sz="1300" b="1" dirty="0">
                        <a:latin typeface="+mn-lt"/>
                        <a:ea typeface="Roboto Mono"/>
                        <a:cs typeface="Roboto Mono"/>
                        <a:sym typeface="Roboto Mono"/>
                      </a:endParaRPr>
                    </a:p>
                  </a:txBody>
                  <a:tcPr marL="38100" marR="38100" marT="25400" marB="25400">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400" dirty="0">
                        <a:latin typeface="+mj-lt"/>
                      </a:endParaRPr>
                    </a:p>
                  </a:txBody>
                  <a:tcPr marL="38100" marR="38100" marT="25400" marB="25400" anchor="b">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400" dirty="0">
                        <a:latin typeface="+mj-lt"/>
                      </a:endParaRPr>
                    </a:p>
                  </a:txBody>
                  <a:tcPr marL="38100" marR="38100" marT="25400" marB="25400" anchor="b">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400">
                        <a:latin typeface="+mj-lt"/>
                      </a:endParaRPr>
                    </a:p>
                  </a:txBody>
                  <a:tcPr marL="38100" marR="38100" marT="25400" marB="25400" anchor="b">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821492">
                <a:tc>
                  <a:txBody>
                    <a:bodyPr/>
                    <a:lstStyle/>
                    <a:p>
                      <a:pPr marL="0" marR="0" lvl="0" indent="0" algn="l" rtl="0">
                        <a:lnSpc>
                          <a:spcPct val="100000"/>
                        </a:lnSpc>
                        <a:spcBef>
                          <a:spcPts val="0"/>
                        </a:spcBef>
                        <a:spcAft>
                          <a:spcPts val="0"/>
                        </a:spcAft>
                        <a:buNone/>
                      </a:pPr>
                      <a:endParaRPr sz="1300" b="1" dirty="0">
                        <a:latin typeface="+mn-lt"/>
                        <a:ea typeface="Roboto Mono"/>
                        <a:cs typeface="Roboto Mono"/>
                        <a:sym typeface="Roboto Mono"/>
                      </a:endParaRPr>
                    </a:p>
                  </a:txBody>
                  <a:tcPr marL="38100" marR="38100" marT="25400" marB="25400">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400">
                        <a:latin typeface="+mj-lt"/>
                      </a:endParaRPr>
                    </a:p>
                  </a:txBody>
                  <a:tcPr marL="38100" marR="38100" marT="25400" marB="25400" anchor="b">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400">
                        <a:latin typeface="+mj-lt"/>
                      </a:endParaRPr>
                    </a:p>
                  </a:txBody>
                  <a:tcPr marL="38100" marR="38100" marT="25400" marB="25400" anchor="b">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400" dirty="0">
                        <a:latin typeface="+mj-lt"/>
                      </a:endParaRPr>
                    </a:p>
                  </a:txBody>
                  <a:tcPr marL="38100" marR="38100" marT="25400" marB="25400" anchor="b">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 name="TextBox 2">
            <a:extLst>
              <a:ext uri="{FF2B5EF4-FFF2-40B4-BE49-F238E27FC236}">
                <a16:creationId xmlns:a16="http://schemas.microsoft.com/office/drawing/2014/main" id="{46DE89F9-0B22-4630-B575-08C4D7A2AC37}"/>
              </a:ext>
            </a:extLst>
          </p:cNvPr>
          <p:cNvSpPr txBox="1"/>
          <p:nvPr/>
        </p:nvSpPr>
        <p:spPr>
          <a:xfrm>
            <a:off x="3827694" y="1515901"/>
            <a:ext cx="2490685" cy="297454"/>
          </a:xfrm>
          <a:prstGeom prst="rect">
            <a:avLst/>
          </a:prstGeom>
          <a:noFill/>
        </p:spPr>
        <p:txBody>
          <a:bodyPr wrap="square" rtlCol="0">
            <a:spAutoFit/>
          </a:bodyPr>
          <a:lstStyle/>
          <a:p>
            <a:r>
              <a:rPr lang="en-IN" sz="1333" b="1" dirty="0">
                <a:ea typeface="Roboto Mono" panose="020B0604020202020204" charset="0"/>
              </a:rPr>
              <a:t>   Team </a:t>
            </a:r>
            <a:r>
              <a:rPr lang="en-IN" sz="1333" b="1" dirty="0" err="1">
                <a:ea typeface="Roboto Mono" panose="020B0604020202020204" charset="0"/>
              </a:rPr>
              <a:t>Noobz</a:t>
            </a:r>
            <a:endParaRPr lang="en-IN" sz="1333" b="1" dirty="0">
              <a:ea typeface="Roboto Mono" panose="020B0604020202020204" charset="0"/>
            </a:endParaRPr>
          </a:p>
        </p:txBody>
      </p:sp>
      <p:sp>
        <p:nvSpPr>
          <p:cNvPr id="4" name="TextBox 3">
            <a:extLst>
              <a:ext uri="{FF2B5EF4-FFF2-40B4-BE49-F238E27FC236}">
                <a16:creationId xmlns:a16="http://schemas.microsoft.com/office/drawing/2014/main" id="{2265B001-964E-4A2C-B9A1-396D6852CAE6}"/>
              </a:ext>
            </a:extLst>
          </p:cNvPr>
          <p:cNvSpPr txBox="1"/>
          <p:nvPr/>
        </p:nvSpPr>
        <p:spPr>
          <a:xfrm>
            <a:off x="3833915" y="2378944"/>
            <a:ext cx="2490685" cy="297454"/>
          </a:xfrm>
          <a:prstGeom prst="rect">
            <a:avLst/>
          </a:prstGeom>
          <a:noFill/>
        </p:spPr>
        <p:txBody>
          <a:bodyPr wrap="square" rtlCol="0">
            <a:spAutoFit/>
          </a:bodyPr>
          <a:lstStyle/>
          <a:p>
            <a:r>
              <a:rPr lang="en-IN" sz="1333" b="1" dirty="0">
                <a:ea typeface="Roboto Mono" panose="020B0604020202020204" charset="0"/>
              </a:rPr>
              <a:t>   IIT Guwahati</a:t>
            </a:r>
          </a:p>
        </p:txBody>
      </p:sp>
      <p:sp>
        <p:nvSpPr>
          <p:cNvPr id="5" name="TextBox 4">
            <a:extLst>
              <a:ext uri="{FF2B5EF4-FFF2-40B4-BE49-F238E27FC236}">
                <a16:creationId xmlns:a16="http://schemas.microsoft.com/office/drawing/2014/main" id="{C8E219D5-503E-4AD8-A346-235440EAB3D6}"/>
              </a:ext>
            </a:extLst>
          </p:cNvPr>
          <p:cNvSpPr txBox="1"/>
          <p:nvPr/>
        </p:nvSpPr>
        <p:spPr>
          <a:xfrm>
            <a:off x="2971800" y="3124200"/>
            <a:ext cx="2490685" cy="297454"/>
          </a:xfrm>
          <a:prstGeom prst="rect">
            <a:avLst/>
          </a:prstGeom>
          <a:noFill/>
        </p:spPr>
        <p:txBody>
          <a:bodyPr wrap="square" rtlCol="0">
            <a:spAutoFit/>
          </a:bodyPr>
          <a:lstStyle/>
          <a:p>
            <a:r>
              <a:rPr lang="en-IN" sz="1333" b="1" dirty="0">
                <a:ea typeface="Roboto Mono" panose="020B0604020202020204" charset="0"/>
              </a:rPr>
              <a:t>            2</a:t>
            </a:r>
          </a:p>
        </p:txBody>
      </p:sp>
      <p:sp>
        <p:nvSpPr>
          <p:cNvPr id="6" name="TextBox 5">
            <a:extLst>
              <a:ext uri="{FF2B5EF4-FFF2-40B4-BE49-F238E27FC236}">
                <a16:creationId xmlns:a16="http://schemas.microsoft.com/office/drawing/2014/main" id="{86330EAE-10B7-48BB-8EEB-BC9CE85BFB9D}"/>
              </a:ext>
            </a:extLst>
          </p:cNvPr>
          <p:cNvSpPr txBox="1"/>
          <p:nvPr/>
        </p:nvSpPr>
        <p:spPr>
          <a:xfrm>
            <a:off x="5079257" y="3869217"/>
            <a:ext cx="2490685" cy="297454"/>
          </a:xfrm>
          <a:prstGeom prst="rect">
            <a:avLst/>
          </a:prstGeom>
          <a:noFill/>
        </p:spPr>
        <p:txBody>
          <a:bodyPr wrap="square" rtlCol="0">
            <a:spAutoFit/>
          </a:bodyPr>
          <a:lstStyle/>
          <a:p>
            <a:r>
              <a:rPr lang="en-IN" sz="1333" b="1" dirty="0">
                <a:ea typeface="Roboto Mono" panose="020B0604020202020204" charset="0"/>
              </a:rPr>
              <a:t>   Manan </a:t>
            </a:r>
            <a:r>
              <a:rPr lang="en-IN" sz="1333" b="1" dirty="0" err="1">
                <a:ea typeface="Roboto Mono" panose="020B0604020202020204" charset="0"/>
              </a:rPr>
              <a:t>Kakkar</a:t>
            </a:r>
            <a:endParaRPr lang="en-IN" sz="1333" b="1" dirty="0">
              <a:ea typeface="Roboto Mono" panose="020B0604020202020204" charset="0"/>
            </a:endParaRPr>
          </a:p>
        </p:txBody>
      </p:sp>
      <p:sp>
        <p:nvSpPr>
          <p:cNvPr id="7" name="TextBox 6">
            <a:extLst>
              <a:ext uri="{FF2B5EF4-FFF2-40B4-BE49-F238E27FC236}">
                <a16:creationId xmlns:a16="http://schemas.microsoft.com/office/drawing/2014/main" id="{4E85AAD7-102E-4376-93E4-D4251DEB1636}"/>
              </a:ext>
            </a:extLst>
          </p:cNvPr>
          <p:cNvSpPr txBox="1"/>
          <p:nvPr/>
        </p:nvSpPr>
        <p:spPr>
          <a:xfrm>
            <a:off x="2895600" y="3887449"/>
            <a:ext cx="2490685" cy="297454"/>
          </a:xfrm>
          <a:prstGeom prst="rect">
            <a:avLst/>
          </a:prstGeom>
          <a:noFill/>
        </p:spPr>
        <p:txBody>
          <a:bodyPr wrap="square" rtlCol="0">
            <a:spAutoFit/>
          </a:bodyPr>
          <a:lstStyle/>
          <a:p>
            <a:r>
              <a:rPr lang="en-IN" sz="1333" b="1" dirty="0">
                <a:ea typeface="Roboto Mono" panose="020B0604020202020204" charset="0"/>
              </a:rPr>
              <a:t>   Debarshi Chanda</a:t>
            </a:r>
          </a:p>
        </p:txBody>
      </p:sp>
      <p:sp>
        <p:nvSpPr>
          <p:cNvPr id="8" name="TextBox 7">
            <a:extLst>
              <a:ext uri="{FF2B5EF4-FFF2-40B4-BE49-F238E27FC236}">
                <a16:creationId xmlns:a16="http://schemas.microsoft.com/office/drawing/2014/main" id="{90D2CC09-09ED-4C47-9588-44E50EE6A608}"/>
              </a:ext>
            </a:extLst>
          </p:cNvPr>
          <p:cNvSpPr txBox="1"/>
          <p:nvPr/>
        </p:nvSpPr>
        <p:spPr>
          <a:xfrm>
            <a:off x="685800" y="3886200"/>
            <a:ext cx="2490685" cy="297454"/>
          </a:xfrm>
          <a:prstGeom prst="rect">
            <a:avLst/>
          </a:prstGeom>
          <a:noFill/>
        </p:spPr>
        <p:txBody>
          <a:bodyPr wrap="square" rtlCol="0">
            <a:spAutoFit/>
          </a:bodyPr>
          <a:lstStyle/>
          <a:p>
            <a:r>
              <a:rPr lang="en-IN" sz="1333" b="1" dirty="0">
                <a:ea typeface="Roboto Mono" panose="020B0604020202020204" charset="0"/>
              </a:rPr>
              <a:t>   Kartik Bansal</a:t>
            </a:r>
          </a:p>
        </p:txBody>
      </p:sp>
      <p:sp>
        <p:nvSpPr>
          <p:cNvPr id="11" name="TextBox 10">
            <a:extLst>
              <a:ext uri="{FF2B5EF4-FFF2-40B4-BE49-F238E27FC236}">
                <a16:creationId xmlns:a16="http://schemas.microsoft.com/office/drawing/2014/main" id="{8ED00260-A28E-43DD-B18D-BB19980F5B05}"/>
              </a:ext>
            </a:extLst>
          </p:cNvPr>
          <p:cNvSpPr txBox="1"/>
          <p:nvPr/>
        </p:nvSpPr>
        <p:spPr>
          <a:xfrm>
            <a:off x="3326657" y="4655808"/>
            <a:ext cx="2490685" cy="297454"/>
          </a:xfrm>
          <a:prstGeom prst="rect">
            <a:avLst/>
          </a:prstGeom>
          <a:noFill/>
        </p:spPr>
        <p:txBody>
          <a:bodyPr wrap="square" rtlCol="0">
            <a:spAutoFit/>
          </a:bodyPr>
          <a:lstStyle/>
          <a:p>
            <a:r>
              <a:rPr lang="en-IN" sz="1333" b="1" dirty="0">
                <a:ea typeface="Roboto Mono" panose="020B0604020202020204" charset="0"/>
              </a:rPr>
              <a:t>   2023</a:t>
            </a:r>
          </a:p>
        </p:txBody>
      </p:sp>
      <p:sp>
        <p:nvSpPr>
          <p:cNvPr id="13" name="TextBox 12">
            <a:extLst>
              <a:ext uri="{FF2B5EF4-FFF2-40B4-BE49-F238E27FC236}">
                <a16:creationId xmlns:a16="http://schemas.microsoft.com/office/drawing/2014/main" id="{5602E3DC-BBAA-497A-A086-1587058A2C3B}"/>
              </a:ext>
            </a:extLst>
          </p:cNvPr>
          <p:cNvSpPr txBox="1"/>
          <p:nvPr/>
        </p:nvSpPr>
        <p:spPr>
          <a:xfrm>
            <a:off x="5562600" y="3116592"/>
            <a:ext cx="2490685" cy="297454"/>
          </a:xfrm>
          <a:prstGeom prst="rect">
            <a:avLst/>
          </a:prstGeom>
          <a:noFill/>
        </p:spPr>
        <p:txBody>
          <a:bodyPr wrap="square" rtlCol="0">
            <a:spAutoFit/>
          </a:bodyPr>
          <a:lstStyle/>
          <a:p>
            <a:r>
              <a:rPr lang="en-IN" sz="1333" b="1" dirty="0">
                <a:ea typeface="Roboto Mono" panose="020B0604020202020204" charset="0"/>
              </a:rPr>
              <a:t>   3</a:t>
            </a:r>
          </a:p>
        </p:txBody>
      </p:sp>
      <p:sp>
        <p:nvSpPr>
          <p:cNvPr id="14" name="TextBox 13">
            <a:extLst>
              <a:ext uri="{FF2B5EF4-FFF2-40B4-BE49-F238E27FC236}">
                <a16:creationId xmlns:a16="http://schemas.microsoft.com/office/drawing/2014/main" id="{E3B3CA41-924C-45D6-ACDE-3B38A4FF1434}"/>
              </a:ext>
            </a:extLst>
          </p:cNvPr>
          <p:cNvSpPr txBox="1"/>
          <p:nvPr/>
        </p:nvSpPr>
        <p:spPr>
          <a:xfrm>
            <a:off x="7643915" y="3124200"/>
            <a:ext cx="2490685" cy="297454"/>
          </a:xfrm>
          <a:prstGeom prst="rect">
            <a:avLst/>
          </a:prstGeom>
          <a:noFill/>
        </p:spPr>
        <p:txBody>
          <a:bodyPr wrap="square" rtlCol="0">
            <a:spAutoFit/>
          </a:bodyPr>
          <a:lstStyle/>
          <a:p>
            <a:r>
              <a:rPr lang="en-IN" sz="1333" b="1" dirty="0">
                <a:ea typeface="Roboto Mono" panose="020B0604020202020204" charset="0"/>
              </a:rPr>
              <a:t>   4</a:t>
            </a:r>
          </a:p>
        </p:txBody>
      </p:sp>
      <p:sp>
        <p:nvSpPr>
          <p:cNvPr id="15" name="TextBox 14">
            <a:extLst>
              <a:ext uri="{FF2B5EF4-FFF2-40B4-BE49-F238E27FC236}">
                <a16:creationId xmlns:a16="http://schemas.microsoft.com/office/drawing/2014/main" id="{656F29A3-13B6-46E2-B2BA-95E638FEFE0A}"/>
              </a:ext>
            </a:extLst>
          </p:cNvPr>
          <p:cNvSpPr txBox="1"/>
          <p:nvPr/>
        </p:nvSpPr>
        <p:spPr>
          <a:xfrm>
            <a:off x="5462485" y="4686300"/>
            <a:ext cx="2490685" cy="297454"/>
          </a:xfrm>
          <a:prstGeom prst="rect">
            <a:avLst/>
          </a:prstGeom>
          <a:noFill/>
        </p:spPr>
        <p:txBody>
          <a:bodyPr wrap="square" rtlCol="0">
            <a:spAutoFit/>
          </a:bodyPr>
          <a:lstStyle/>
          <a:p>
            <a:r>
              <a:rPr lang="en-IN" sz="1333" b="1" dirty="0">
                <a:ea typeface="Roboto Mono" panose="020B0604020202020204" charset="0"/>
              </a:rPr>
              <a:t>   2023</a:t>
            </a:r>
          </a:p>
        </p:txBody>
      </p:sp>
      <p:sp>
        <p:nvSpPr>
          <p:cNvPr id="16" name="TextBox 15">
            <a:extLst>
              <a:ext uri="{FF2B5EF4-FFF2-40B4-BE49-F238E27FC236}">
                <a16:creationId xmlns:a16="http://schemas.microsoft.com/office/drawing/2014/main" id="{0C8DCBCA-5084-4F32-B398-A5D6FE67B9E9}"/>
              </a:ext>
            </a:extLst>
          </p:cNvPr>
          <p:cNvSpPr txBox="1"/>
          <p:nvPr/>
        </p:nvSpPr>
        <p:spPr>
          <a:xfrm>
            <a:off x="7467600" y="4668068"/>
            <a:ext cx="2490685" cy="297454"/>
          </a:xfrm>
          <a:prstGeom prst="rect">
            <a:avLst/>
          </a:prstGeom>
          <a:noFill/>
        </p:spPr>
        <p:txBody>
          <a:bodyPr wrap="square" rtlCol="0">
            <a:spAutoFit/>
          </a:bodyPr>
          <a:lstStyle/>
          <a:p>
            <a:r>
              <a:rPr lang="en-IN" sz="1333" b="1" dirty="0">
                <a:ea typeface="Roboto Mono" panose="020B0604020202020204" charset="0"/>
              </a:rPr>
              <a:t>   2024</a:t>
            </a:r>
          </a:p>
        </p:txBody>
      </p:sp>
      <p:sp>
        <p:nvSpPr>
          <p:cNvPr id="17" name="TextBox 16">
            <a:extLst>
              <a:ext uri="{FF2B5EF4-FFF2-40B4-BE49-F238E27FC236}">
                <a16:creationId xmlns:a16="http://schemas.microsoft.com/office/drawing/2014/main" id="{4A37A05D-5AA3-4DD1-9B63-8108E4FA4A97}"/>
              </a:ext>
            </a:extLst>
          </p:cNvPr>
          <p:cNvSpPr txBox="1"/>
          <p:nvPr/>
        </p:nvSpPr>
        <p:spPr>
          <a:xfrm>
            <a:off x="7017353" y="3872632"/>
            <a:ext cx="2490685" cy="297454"/>
          </a:xfrm>
          <a:prstGeom prst="rect">
            <a:avLst/>
          </a:prstGeom>
          <a:noFill/>
        </p:spPr>
        <p:txBody>
          <a:bodyPr wrap="square" rtlCol="0">
            <a:spAutoFit/>
          </a:bodyPr>
          <a:lstStyle/>
          <a:p>
            <a:r>
              <a:rPr lang="en-IN" sz="1333" b="1" dirty="0">
                <a:ea typeface="Roboto Mono" panose="020B0604020202020204" charset="0"/>
              </a:rPr>
              <a:t>   Kashyap Agarwal</a:t>
            </a:r>
          </a:p>
        </p:txBody>
      </p:sp>
      <p:sp>
        <p:nvSpPr>
          <p:cNvPr id="18" name="TextBox 17">
            <a:extLst>
              <a:ext uri="{FF2B5EF4-FFF2-40B4-BE49-F238E27FC236}">
                <a16:creationId xmlns:a16="http://schemas.microsoft.com/office/drawing/2014/main" id="{23D9036F-3D84-42A4-A8C2-FF61A3FA04C3}"/>
              </a:ext>
            </a:extLst>
          </p:cNvPr>
          <p:cNvSpPr txBox="1"/>
          <p:nvPr/>
        </p:nvSpPr>
        <p:spPr>
          <a:xfrm>
            <a:off x="1038428" y="4686300"/>
            <a:ext cx="2490685" cy="297454"/>
          </a:xfrm>
          <a:prstGeom prst="rect">
            <a:avLst/>
          </a:prstGeom>
          <a:noFill/>
        </p:spPr>
        <p:txBody>
          <a:bodyPr wrap="square" rtlCol="0">
            <a:spAutoFit/>
          </a:bodyPr>
          <a:lstStyle/>
          <a:p>
            <a:r>
              <a:rPr lang="en-IN" sz="1333" b="1" dirty="0">
                <a:ea typeface="Roboto Mono" panose="020B0604020202020204" charset="0"/>
              </a:rPr>
              <a:t>   2022</a:t>
            </a:r>
          </a:p>
        </p:txBody>
      </p:sp>
      <p:pic>
        <p:nvPicPr>
          <p:cNvPr id="19" name="Picture 2" descr="team INCUBATION | LinkedIn">
            <a:extLst>
              <a:ext uri="{FF2B5EF4-FFF2-40B4-BE49-F238E27FC236}">
                <a16:creationId xmlns:a16="http://schemas.microsoft.com/office/drawing/2014/main" id="{0B7B00ED-16A3-4C2E-A0B4-33C721F9C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56" y="17307"/>
            <a:ext cx="1719143" cy="117072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team INCUBATION | LinkedIn">
            <a:extLst>
              <a:ext uri="{FF2B5EF4-FFF2-40B4-BE49-F238E27FC236}">
                <a16:creationId xmlns:a16="http://schemas.microsoft.com/office/drawing/2014/main" id="{70015064-90E6-446A-BEFD-A12B744304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6712"/>
          <a:stretch/>
        </p:blipFill>
        <p:spPr bwMode="auto">
          <a:xfrm>
            <a:off x="7239000" y="6414368"/>
            <a:ext cx="1905000" cy="443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959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a:extLst>
              <a:ext uri="{FF2B5EF4-FFF2-40B4-BE49-F238E27FC236}">
                <a16:creationId xmlns:a16="http://schemas.microsoft.com/office/drawing/2014/main" id="{205898A0-1FED-4112-AF50-3B7E0953C900}"/>
              </a:ext>
            </a:extLst>
          </p:cNvPr>
          <p:cNvSpPr/>
          <p:nvPr/>
        </p:nvSpPr>
        <p:spPr>
          <a:xfrm rot="5400000">
            <a:off x="-2266266" y="1389630"/>
            <a:ext cx="4640377" cy="4415622"/>
          </a:xfrm>
          <a:prstGeom prst="arc">
            <a:avLst>
              <a:gd name="adj1" fmla="val 10672052"/>
              <a:gd name="adj2" fmla="val 114167"/>
            </a:avLst>
          </a:prstGeom>
          <a:ln w="19050">
            <a:solidFill>
              <a:srgbClr val="C00000"/>
            </a:solidFill>
          </a:ln>
          <a:effectLst/>
        </p:spPr>
        <p:style>
          <a:lnRef idx="1">
            <a:schemeClr val="accent1"/>
          </a:lnRef>
          <a:fillRef idx="0">
            <a:schemeClr val="accent1"/>
          </a:fillRef>
          <a:effectRef idx="0">
            <a:schemeClr val="accent1"/>
          </a:effectRef>
          <a:fontRef idx="minor">
            <a:schemeClr val="tx1"/>
          </a:fontRef>
        </p:style>
        <p:txBody>
          <a:bodyPr lIns="103852" tIns="51925" rIns="103852" bIns="51925" rtlCol="0" anchor="ctr"/>
          <a:lstStyle/>
          <a:p>
            <a:pPr algn="ctr"/>
            <a:endParaRPr lang="en-US" sz="2400" dirty="0">
              <a:latin typeface="Arial" charset="0"/>
              <a:ea typeface="Arial" charset="0"/>
              <a:cs typeface="Arial" charset="0"/>
            </a:endParaRPr>
          </a:p>
        </p:txBody>
      </p:sp>
      <p:sp>
        <p:nvSpPr>
          <p:cNvPr id="3" name="Oval 2">
            <a:extLst>
              <a:ext uri="{FF2B5EF4-FFF2-40B4-BE49-F238E27FC236}">
                <a16:creationId xmlns:a16="http://schemas.microsoft.com/office/drawing/2014/main" id="{37491F17-760B-46ED-A237-85EE87B18C51}"/>
              </a:ext>
            </a:extLst>
          </p:cNvPr>
          <p:cNvSpPr/>
          <p:nvPr/>
        </p:nvSpPr>
        <p:spPr>
          <a:xfrm>
            <a:off x="1250341" y="1629505"/>
            <a:ext cx="766772" cy="765484"/>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1</a:t>
            </a:r>
            <a:endParaRPr lang="th-TH" b="1" dirty="0">
              <a:latin typeface="Arial" panose="020B0604020202020204" pitchFamily="34" charset="0"/>
            </a:endParaRPr>
          </a:p>
        </p:txBody>
      </p:sp>
      <p:sp>
        <p:nvSpPr>
          <p:cNvPr id="4" name="Oval 3">
            <a:extLst>
              <a:ext uri="{FF2B5EF4-FFF2-40B4-BE49-F238E27FC236}">
                <a16:creationId xmlns:a16="http://schemas.microsoft.com/office/drawing/2014/main" id="{37213C58-0EFB-477D-81CA-37BC6E14E9FF}"/>
              </a:ext>
            </a:extLst>
          </p:cNvPr>
          <p:cNvSpPr/>
          <p:nvPr/>
        </p:nvSpPr>
        <p:spPr>
          <a:xfrm>
            <a:off x="1899346" y="3017334"/>
            <a:ext cx="766772" cy="765484"/>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2</a:t>
            </a:r>
            <a:endParaRPr lang="th-TH" b="1" dirty="0">
              <a:latin typeface="Arial" panose="020B0604020202020204" pitchFamily="34" charset="0"/>
            </a:endParaRPr>
          </a:p>
        </p:txBody>
      </p:sp>
      <p:sp>
        <p:nvSpPr>
          <p:cNvPr id="5" name="Oval 4">
            <a:extLst>
              <a:ext uri="{FF2B5EF4-FFF2-40B4-BE49-F238E27FC236}">
                <a16:creationId xmlns:a16="http://schemas.microsoft.com/office/drawing/2014/main" id="{FD425F3E-A531-4AFD-8347-6131D032160A}"/>
              </a:ext>
            </a:extLst>
          </p:cNvPr>
          <p:cNvSpPr/>
          <p:nvPr/>
        </p:nvSpPr>
        <p:spPr>
          <a:xfrm>
            <a:off x="1363045" y="4575668"/>
            <a:ext cx="766772" cy="765484"/>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3</a:t>
            </a:r>
            <a:endParaRPr lang="th-TH" b="1" dirty="0">
              <a:latin typeface="Arial" panose="020B0604020202020204" pitchFamily="34" charset="0"/>
            </a:endParaRPr>
          </a:p>
        </p:txBody>
      </p:sp>
      <p:sp>
        <p:nvSpPr>
          <p:cNvPr id="6" name="TextBox 5">
            <a:extLst>
              <a:ext uri="{FF2B5EF4-FFF2-40B4-BE49-F238E27FC236}">
                <a16:creationId xmlns:a16="http://schemas.microsoft.com/office/drawing/2014/main" id="{0376F61E-EE4D-465E-A7C7-ECCACF4D4862}"/>
              </a:ext>
            </a:extLst>
          </p:cNvPr>
          <p:cNvSpPr txBox="1"/>
          <p:nvPr/>
        </p:nvSpPr>
        <p:spPr>
          <a:xfrm>
            <a:off x="2151588" y="1510367"/>
            <a:ext cx="2634698" cy="584775"/>
          </a:xfrm>
          <a:prstGeom prst="rect">
            <a:avLst/>
          </a:prstGeom>
          <a:noFill/>
        </p:spPr>
        <p:txBody>
          <a:bodyPr wrap="square" rtlCol="0">
            <a:spAutoFit/>
          </a:bodyPr>
          <a:lstStyle/>
          <a:p>
            <a:r>
              <a:rPr lang="en-IN" sz="1600" b="1" dirty="0">
                <a:solidFill>
                  <a:srgbClr val="C00000"/>
                </a:solidFill>
              </a:rPr>
              <a:t>Healthcare not available to masses due to cost.</a:t>
            </a:r>
          </a:p>
        </p:txBody>
      </p:sp>
      <p:sp>
        <p:nvSpPr>
          <p:cNvPr id="7" name="TextBox 6">
            <a:extLst>
              <a:ext uri="{FF2B5EF4-FFF2-40B4-BE49-F238E27FC236}">
                <a16:creationId xmlns:a16="http://schemas.microsoft.com/office/drawing/2014/main" id="{D9F67753-CA2D-46EF-92E2-6001C98BF550}"/>
              </a:ext>
            </a:extLst>
          </p:cNvPr>
          <p:cNvSpPr txBox="1"/>
          <p:nvPr/>
        </p:nvSpPr>
        <p:spPr>
          <a:xfrm>
            <a:off x="2774563" y="3009422"/>
            <a:ext cx="2087767" cy="584775"/>
          </a:xfrm>
          <a:prstGeom prst="rect">
            <a:avLst/>
          </a:prstGeom>
          <a:noFill/>
        </p:spPr>
        <p:txBody>
          <a:bodyPr wrap="square" rtlCol="0">
            <a:spAutoFit/>
          </a:bodyPr>
          <a:lstStyle/>
          <a:p>
            <a:r>
              <a:rPr lang="en-IN" sz="1600" b="1" dirty="0">
                <a:solidFill>
                  <a:srgbClr val="C00000"/>
                </a:solidFill>
              </a:rPr>
              <a:t>Travel issues with elder people.</a:t>
            </a:r>
          </a:p>
        </p:txBody>
      </p:sp>
      <p:sp>
        <p:nvSpPr>
          <p:cNvPr id="8" name="TextBox 7">
            <a:extLst>
              <a:ext uri="{FF2B5EF4-FFF2-40B4-BE49-F238E27FC236}">
                <a16:creationId xmlns:a16="http://schemas.microsoft.com/office/drawing/2014/main" id="{2EADBFEB-B9B0-40BB-AF84-05172AFD52ED}"/>
              </a:ext>
            </a:extLst>
          </p:cNvPr>
          <p:cNvSpPr txBox="1"/>
          <p:nvPr/>
        </p:nvSpPr>
        <p:spPr>
          <a:xfrm>
            <a:off x="2233315" y="4705010"/>
            <a:ext cx="2552965" cy="584775"/>
          </a:xfrm>
          <a:prstGeom prst="rect">
            <a:avLst/>
          </a:prstGeom>
          <a:noFill/>
        </p:spPr>
        <p:txBody>
          <a:bodyPr wrap="square" rtlCol="0">
            <a:spAutoFit/>
          </a:bodyPr>
          <a:lstStyle/>
          <a:p>
            <a:r>
              <a:rPr lang="en-IN" sz="1600" b="1" dirty="0">
                <a:solidFill>
                  <a:srgbClr val="C00000"/>
                </a:solidFill>
              </a:rPr>
              <a:t>Less doctor to patient ratio.</a:t>
            </a:r>
          </a:p>
        </p:txBody>
      </p:sp>
      <p:cxnSp>
        <p:nvCxnSpPr>
          <p:cNvPr id="9" name="Straight Connector 8">
            <a:extLst>
              <a:ext uri="{FF2B5EF4-FFF2-40B4-BE49-F238E27FC236}">
                <a16:creationId xmlns:a16="http://schemas.microsoft.com/office/drawing/2014/main" id="{3699EB42-ADC1-4C1A-8BE9-6B381A3402A3}"/>
              </a:ext>
            </a:extLst>
          </p:cNvPr>
          <p:cNvCxnSpPr/>
          <p:nvPr/>
        </p:nvCxnSpPr>
        <p:spPr>
          <a:xfrm>
            <a:off x="5597152" y="1921755"/>
            <a:ext cx="0" cy="9464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0AEFB5C-AFE2-4F85-84CB-687AAD04EB08}"/>
              </a:ext>
            </a:extLst>
          </p:cNvPr>
          <p:cNvCxnSpPr/>
          <p:nvPr/>
        </p:nvCxnSpPr>
        <p:spPr>
          <a:xfrm>
            <a:off x="5597152" y="3124207"/>
            <a:ext cx="0" cy="9464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2D14970-2F4B-484F-A84F-02EBE91ED325}"/>
              </a:ext>
            </a:extLst>
          </p:cNvPr>
          <p:cNvCxnSpPr/>
          <p:nvPr/>
        </p:nvCxnSpPr>
        <p:spPr>
          <a:xfrm>
            <a:off x="5597152" y="4291322"/>
            <a:ext cx="0" cy="9464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13B9D7B-2114-4D78-9485-82C24AD48F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9334" y="1207180"/>
            <a:ext cx="606375" cy="606375"/>
          </a:xfrm>
          <a:prstGeom prst="rect">
            <a:avLst/>
          </a:prstGeom>
        </p:spPr>
      </p:pic>
      <p:pic>
        <p:nvPicPr>
          <p:cNvPr id="13" name="Picture 12">
            <a:extLst>
              <a:ext uri="{FF2B5EF4-FFF2-40B4-BE49-F238E27FC236}">
                <a16:creationId xmlns:a16="http://schemas.microsoft.com/office/drawing/2014/main" id="{13201753-596E-48FA-8F85-62FC872991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70272" y="1215643"/>
            <a:ext cx="606375" cy="606375"/>
          </a:xfrm>
          <a:prstGeom prst="rect">
            <a:avLst/>
          </a:prstGeom>
        </p:spPr>
      </p:pic>
      <p:sp>
        <p:nvSpPr>
          <p:cNvPr id="14" name="TextBox 13">
            <a:extLst>
              <a:ext uri="{FF2B5EF4-FFF2-40B4-BE49-F238E27FC236}">
                <a16:creationId xmlns:a16="http://schemas.microsoft.com/office/drawing/2014/main" id="{65962376-6A46-4969-8A8A-13488F6CDC4B}"/>
              </a:ext>
            </a:extLst>
          </p:cNvPr>
          <p:cNvSpPr txBox="1"/>
          <p:nvPr/>
        </p:nvSpPr>
        <p:spPr>
          <a:xfrm>
            <a:off x="5092965" y="2000108"/>
            <a:ext cx="458729" cy="769441"/>
          </a:xfrm>
          <a:prstGeom prst="rect">
            <a:avLst/>
          </a:prstGeom>
          <a:noFill/>
        </p:spPr>
        <p:txBody>
          <a:bodyPr wrap="square" rtlCol="0">
            <a:spAutoFit/>
          </a:bodyPr>
          <a:lstStyle/>
          <a:p>
            <a:r>
              <a:rPr lang="en-IN" sz="4400" b="1" dirty="0"/>
              <a:t>1</a:t>
            </a:r>
          </a:p>
        </p:txBody>
      </p:sp>
      <p:sp>
        <p:nvSpPr>
          <p:cNvPr id="15" name="TextBox 14">
            <a:extLst>
              <a:ext uri="{FF2B5EF4-FFF2-40B4-BE49-F238E27FC236}">
                <a16:creationId xmlns:a16="http://schemas.microsoft.com/office/drawing/2014/main" id="{13AA1ADC-EE52-4E68-B89E-349E11E9A578}"/>
              </a:ext>
            </a:extLst>
          </p:cNvPr>
          <p:cNvSpPr txBox="1"/>
          <p:nvPr/>
        </p:nvSpPr>
        <p:spPr>
          <a:xfrm>
            <a:off x="5092965" y="3211321"/>
            <a:ext cx="458729" cy="769441"/>
          </a:xfrm>
          <a:prstGeom prst="rect">
            <a:avLst/>
          </a:prstGeom>
          <a:noFill/>
        </p:spPr>
        <p:txBody>
          <a:bodyPr wrap="square" rtlCol="0">
            <a:spAutoFit/>
          </a:bodyPr>
          <a:lstStyle/>
          <a:p>
            <a:r>
              <a:rPr lang="en-IN" sz="4400" b="1" dirty="0"/>
              <a:t>2</a:t>
            </a:r>
          </a:p>
        </p:txBody>
      </p:sp>
      <p:sp>
        <p:nvSpPr>
          <p:cNvPr id="16" name="TextBox 15">
            <a:extLst>
              <a:ext uri="{FF2B5EF4-FFF2-40B4-BE49-F238E27FC236}">
                <a16:creationId xmlns:a16="http://schemas.microsoft.com/office/drawing/2014/main" id="{755696EF-E4CA-470C-BA68-13C71D23D269}"/>
              </a:ext>
            </a:extLst>
          </p:cNvPr>
          <p:cNvSpPr txBox="1"/>
          <p:nvPr/>
        </p:nvSpPr>
        <p:spPr>
          <a:xfrm>
            <a:off x="5092965" y="4359101"/>
            <a:ext cx="458722" cy="769441"/>
          </a:xfrm>
          <a:prstGeom prst="rect">
            <a:avLst/>
          </a:prstGeom>
          <a:noFill/>
        </p:spPr>
        <p:txBody>
          <a:bodyPr wrap="square" rtlCol="0">
            <a:spAutoFit/>
          </a:bodyPr>
          <a:lstStyle/>
          <a:p>
            <a:r>
              <a:rPr lang="en-IN" sz="4400" b="1" dirty="0"/>
              <a:t>3</a:t>
            </a:r>
          </a:p>
        </p:txBody>
      </p:sp>
      <p:sp>
        <p:nvSpPr>
          <p:cNvPr id="17" name="TextBox 16">
            <a:extLst>
              <a:ext uri="{FF2B5EF4-FFF2-40B4-BE49-F238E27FC236}">
                <a16:creationId xmlns:a16="http://schemas.microsoft.com/office/drawing/2014/main" id="{4F159293-6E93-47FF-B677-FFD53DA9200B}"/>
              </a:ext>
            </a:extLst>
          </p:cNvPr>
          <p:cNvSpPr txBox="1"/>
          <p:nvPr/>
        </p:nvSpPr>
        <p:spPr>
          <a:xfrm>
            <a:off x="85489" y="3163120"/>
            <a:ext cx="1945620" cy="400110"/>
          </a:xfrm>
          <a:prstGeom prst="rect">
            <a:avLst/>
          </a:prstGeom>
          <a:noFill/>
        </p:spPr>
        <p:txBody>
          <a:bodyPr wrap="square" rtlCol="0">
            <a:spAutoFit/>
          </a:bodyPr>
          <a:lstStyle/>
          <a:p>
            <a:r>
              <a:rPr lang="en-IN" sz="2000" b="1" dirty="0"/>
              <a:t>Problems</a:t>
            </a:r>
          </a:p>
        </p:txBody>
      </p:sp>
      <p:sp>
        <p:nvSpPr>
          <p:cNvPr id="19" name="TextBox 18">
            <a:extLst>
              <a:ext uri="{FF2B5EF4-FFF2-40B4-BE49-F238E27FC236}">
                <a16:creationId xmlns:a16="http://schemas.microsoft.com/office/drawing/2014/main" id="{60E797E1-9DC6-4D60-8C72-2A66278D6DDF}"/>
              </a:ext>
            </a:extLst>
          </p:cNvPr>
          <p:cNvSpPr txBox="1"/>
          <p:nvPr/>
        </p:nvSpPr>
        <p:spPr>
          <a:xfrm>
            <a:off x="6629400" y="1318775"/>
            <a:ext cx="1945620" cy="400110"/>
          </a:xfrm>
          <a:prstGeom prst="rect">
            <a:avLst/>
          </a:prstGeom>
          <a:noFill/>
        </p:spPr>
        <p:txBody>
          <a:bodyPr wrap="square" rtlCol="0">
            <a:spAutoFit/>
          </a:bodyPr>
          <a:lstStyle/>
          <a:p>
            <a:r>
              <a:rPr lang="en-IN" sz="2000" b="1" dirty="0"/>
              <a:t>Solution</a:t>
            </a:r>
          </a:p>
        </p:txBody>
      </p:sp>
      <p:sp>
        <p:nvSpPr>
          <p:cNvPr id="21" name="TextBox 20">
            <a:extLst>
              <a:ext uri="{FF2B5EF4-FFF2-40B4-BE49-F238E27FC236}">
                <a16:creationId xmlns:a16="http://schemas.microsoft.com/office/drawing/2014/main" id="{930A1BC4-64E2-4989-B342-9099FC9C25BB}"/>
              </a:ext>
            </a:extLst>
          </p:cNvPr>
          <p:cNvSpPr txBox="1"/>
          <p:nvPr/>
        </p:nvSpPr>
        <p:spPr>
          <a:xfrm>
            <a:off x="5940322" y="1961654"/>
            <a:ext cx="2442604" cy="830997"/>
          </a:xfrm>
          <a:prstGeom prst="rect">
            <a:avLst/>
          </a:prstGeom>
          <a:noFill/>
        </p:spPr>
        <p:txBody>
          <a:bodyPr wrap="square" rtlCol="0">
            <a:spAutoFit/>
          </a:bodyPr>
          <a:lstStyle/>
          <a:p>
            <a:pPr algn="just"/>
            <a:r>
              <a:rPr lang="en-IN" sz="1600" b="1" dirty="0">
                <a:solidFill>
                  <a:srgbClr val="00B050"/>
                </a:solidFill>
              </a:rPr>
              <a:t>Digital detection and solutions will reduce the cost drastically.</a:t>
            </a:r>
          </a:p>
        </p:txBody>
      </p:sp>
      <p:sp>
        <p:nvSpPr>
          <p:cNvPr id="22" name="TextBox 21">
            <a:extLst>
              <a:ext uri="{FF2B5EF4-FFF2-40B4-BE49-F238E27FC236}">
                <a16:creationId xmlns:a16="http://schemas.microsoft.com/office/drawing/2014/main" id="{DD36A8D5-E107-41D5-BDC1-DB48E83061ED}"/>
              </a:ext>
            </a:extLst>
          </p:cNvPr>
          <p:cNvSpPr txBox="1"/>
          <p:nvPr/>
        </p:nvSpPr>
        <p:spPr>
          <a:xfrm>
            <a:off x="5940322" y="3270842"/>
            <a:ext cx="2529943" cy="584775"/>
          </a:xfrm>
          <a:prstGeom prst="rect">
            <a:avLst/>
          </a:prstGeom>
          <a:noFill/>
        </p:spPr>
        <p:txBody>
          <a:bodyPr wrap="square" rtlCol="0">
            <a:spAutoFit/>
          </a:bodyPr>
          <a:lstStyle/>
          <a:p>
            <a:r>
              <a:rPr lang="en-IN" sz="1600" b="1" dirty="0" err="1">
                <a:solidFill>
                  <a:srgbClr val="00B050"/>
                </a:solidFill>
              </a:rPr>
              <a:t>Checkup</a:t>
            </a:r>
            <a:r>
              <a:rPr lang="en-IN" sz="1600" b="1" dirty="0">
                <a:solidFill>
                  <a:srgbClr val="00B050"/>
                </a:solidFill>
              </a:rPr>
              <a:t> and medicine at doorstep</a:t>
            </a:r>
          </a:p>
        </p:txBody>
      </p:sp>
      <p:sp>
        <p:nvSpPr>
          <p:cNvPr id="23" name="TextBox 22">
            <a:extLst>
              <a:ext uri="{FF2B5EF4-FFF2-40B4-BE49-F238E27FC236}">
                <a16:creationId xmlns:a16="http://schemas.microsoft.com/office/drawing/2014/main" id="{36690203-79BA-483D-B2D9-7CA003581FEB}"/>
              </a:ext>
            </a:extLst>
          </p:cNvPr>
          <p:cNvSpPr txBox="1"/>
          <p:nvPr/>
        </p:nvSpPr>
        <p:spPr>
          <a:xfrm>
            <a:off x="5940322" y="4440685"/>
            <a:ext cx="2442595" cy="830997"/>
          </a:xfrm>
          <a:prstGeom prst="rect">
            <a:avLst/>
          </a:prstGeom>
          <a:noFill/>
        </p:spPr>
        <p:txBody>
          <a:bodyPr wrap="square" rtlCol="0">
            <a:spAutoFit/>
          </a:bodyPr>
          <a:lstStyle/>
          <a:p>
            <a:pPr algn="just"/>
            <a:r>
              <a:rPr lang="en-IN" sz="1600" b="1" dirty="0">
                <a:solidFill>
                  <a:srgbClr val="00B050"/>
                </a:solidFill>
              </a:rPr>
              <a:t>Digital solutions will enable more doctors in R&amp;D sector</a:t>
            </a:r>
          </a:p>
        </p:txBody>
      </p:sp>
      <p:sp>
        <p:nvSpPr>
          <p:cNvPr id="24" name="Google Shape;173;p35">
            <a:extLst>
              <a:ext uri="{FF2B5EF4-FFF2-40B4-BE49-F238E27FC236}">
                <a16:creationId xmlns:a16="http://schemas.microsoft.com/office/drawing/2014/main" id="{8CF97C53-0CB2-47E2-AD85-88E656A0BC12}"/>
              </a:ext>
            </a:extLst>
          </p:cNvPr>
          <p:cNvSpPr txBox="1"/>
          <p:nvPr/>
        </p:nvSpPr>
        <p:spPr>
          <a:xfrm>
            <a:off x="2340124" y="141968"/>
            <a:ext cx="4265949" cy="509805"/>
          </a:xfrm>
          <a:prstGeom prst="rect">
            <a:avLst/>
          </a:prstGeom>
          <a:noFill/>
          <a:ln>
            <a:noFill/>
          </a:ln>
        </p:spPr>
        <p:txBody>
          <a:bodyPr spcFirstLastPara="1" wrap="square" lIns="121900" tIns="121900" rIns="121900" bIns="121900" anchor="ctr" anchorCtr="0">
            <a:noAutofit/>
          </a:bodyPr>
          <a:lstStyle/>
          <a:p>
            <a:pPr marL="203195">
              <a:buSzPts val="1200"/>
            </a:pPr>
            <a:r>
              <a:rPr lang="en" b="1" dirty="0">
                <a:solidFill>
                  <a:srgbClr val="C00000"/>
                </a:solidFill>
                <a:ea typeface="Roboto Mono" panose="020B0604020202020204" charset="0"/>
                <a:cs typeface="Roboto Mono"/>
                <a:sym typeface="Roboto Mono"/>
              </a:rPr>
              <a:t>USP of the Product</a:t>
            </a:r>
            <a:endParaRPr b="1" dirty="0">
              <a:solidFill>
                <a:srgbClr val="C00000"/>
              </a:solidFill>
              <a:ea typeface="Roboto Mono" panose="020B0604020202020204" charset="0"/>
              <a:cs typeface="Roboto Mono"/>
              <a:sym typeface="Roboto Mono"/>
            </a:endParaRPr>
          </a:p>
        </p:txBody>
      </p:sp>
      <p:sp>
        <p:nvSpPr>
          <p:cNvPr id="25" name="Oval 24">
            <a:extLst>
              <a:ext uri="{FF2B5EF4-FFF2-40B4-BE49-F238E27FC236}">
                <a16:creationId xmlns:a16="http://schemas.microsoft.com/office/drawing/2014/main" id="{CB7850CF-6CF6-4EE6-AEE9-8D2C47976907}"/>
              </a:ext>
            </a:extLst>
          </p:cNvPr>
          <p:cNvSpPr/>
          <p:nvPr/>
        </p:nvSpPr>
        <p:spPr>
          <a:xfrm>
            <a:off x="2235297" y="328935"/>
            <a:ext cx="163980" cy="169333"/>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pic>
        <p:nvPicPr>
          <p:cNvPr id="1026" name="Picture 2" descr="team INCUBATION | LinkedIn">
            <a:extLst>
              <a:ext uri="{FF2B5EF4-FFF2-40B4-BE49-F238E27FC236}">
                <a16:creationId xmlns:a16="http://schemas.microsoft.com/office/drawing/2014/main" id="{81F529E4-05A5-41D6-9DBB-2023927F8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56" y="17307"/>
            <a:ext cx="1719143" cy="79141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team INCUBATION | LinkedIn">
            <a:extLst>
              <a:ext uri="{FF2B5EF4-FFF2-40B4-BE49-F238E27FC236}">
                <a16:creationId xmlns:a16="http://schemas.microsoft.com/office/drawing/2014/main" id="{97FAF293-6303-4EF7-B930-1C44310B5F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712"/>
          <a:stretch/>
        </p:blipFill>
        <p:spPr bwMode="auto">
          <a:xfrm>
            <a:off x="7239000" y="6414368"/>
            <a:ext cx="1905000" cy="443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820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7F9381-B818-4C9F-929C-9A9BD57664BA}"/>
              </a:ext>
            </a:extLst>
          </p:cNvPr>
          <p:cNvSpPr/>
          <p:nvPr/>
        </p:nvSpPr>
        <p:spPr>
          <a:xfrm>
            <a:off x="667676" y="963128"/>
            <a:ext cx="4056724" cy="358621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 name="Rectangle 2">
            <a:extLst>
              <a:ext uri="{FF2B5EF4-FFF2-40B4-BE49-F238E27FC236}">
                <a16:creationId xmlns:a16="http://schemas.microsoft.com/office/drawing/2014/main" id="{78B34F0C-31A0-4CA8-AABF-FBECA7BABBDF}"/>
              </a:ext>
            </a:extLst>
          </p:cNvPr>
          <p:cNvSpPr/>
          <p:nvPr/>
        </p:nvSpPr>
        <p:spPr>
          <a:xfrm>
            <a:off x="1651577" y="939435"/>
            <a:ext cx="3045936" cy="2680483"/>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Rectangle 3">
            <a:extLst>
              <a:ext uri="{FF2B5EF4-FFF2-40B4-BE49-F238E27FC236}">
                <a16:creationId xmlns:a16="http://schemas.microsoft.com/office/drawing/2014/main" id="{4778356D-0979-4888-986D-ADDF9943E32D}"/>
              </a:ext>
            </a:extLst>
          </p:cNvPr>
          <p:cNvSpPr/>
          <p:nvPr/>
        </p:nvSpPr>
        <p:spPr>
          <a:xfrm>
            <a:off x="2971800" y="952577"/>
            <a:ext cx="1725713" cy="19690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Oval 4">
            <a:extLst>
              <a:ext uri="{FF2B5EF4-FFF2-40B4-BE49-F238E27FC236}">
                <a16:creationId xmlns:a16="http://schemas.microsoft.com/office/drawing/2014/main" id="{B82900B1-1E7E-4F17-BCB8-7FF72D25D9C7}"/>
              </a:ext>
            </a:extLst>
          </p:cNvPr>
          <p:cNvSpPr/>
          <p:nvPr/>
        </p:nvSpPr>
        <p:spPr>
          <a:xfrm>
            <a:off x="4114800" y="3910224"/>
            <a:ext cx="371772" cy="3488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lumMod val="95000"/>
                    <a:lumOff val="5000"/>
                  </a:schemeClr>
                </a:solidFill>
              </a:rPr>
              <a:t>1</a:t>
            </a:r>
          </a:p>
        </p:txBody>
      </p:sp>
      <p:sp>
        <p:nvSpPr>
          <p:cNvPr id="6" name="TextBox 5">
            <a:extLst>
              <a:ext uri="{FF2B5EF4-FFF2-40B4-BE49-F238E27FC236}">
                <a16:creationId xmlns:a16="http://schemas.microsoft.com/office/drawing/2014/main" id="{EF104948-3077-4D9F-B130-EAD60D1B08DC}"/>
              </a:ext>
            </a:extLst>
          </p:cNvPr>
          <p:cNvSpPr txBox="1"/>
          <p:nvPr/>
        </p:nvSpPr>
        <p:spPr>
          <a:xfrm>
            <a:off x="165105" y="4538442"/>
            <a:ext cx="728799" cy="297454"/>
          </a:xfrm>
          <a:prstGeom prst="rect">
            <a:avLst/>
          </a:prstGeom>
          <a:noFill/>
        </p:spPr>
        <p:txBody>
          <a:bodyPr wrap="square" rtlCol="0">
            <a:spAutoFit/>
          </a:bodyPr>
          <a:lstStyle/>
          <a:p>
            <a:r>
              <a:rPr lang="en-IN" sz="1333" dirty="0"/>
              <a:t>Low</a:t>
            </a:r>
          </a:p>
        </p:txBody>
      </p:sp>
      <p:sp>
        <p:nvSpPr>
          <p:cNvPr id="7" name="TextBox 6">
            <a:extLst>
              <a:ext uri="{FF2B5EF4-FFF2-40B4-BE49-F238E27FC236}">
                <a16:creationId xmlns:a16="http://schemas.microsoft.com/office/drawing/2014/main" id="{2C9DED3C-E8FA-4516-BBBF-FC2544FAA2EC}"/>
              </a:ext>
            </a:extLst>
          </p:cNvPr>
          <p:cNvSpPr txBox="1"/>
          <p:nvPr/>
        </p:nvSpPr>
        <p:spPr>
          <a:xfrm>
            <a:off x="100148" y="886313"/>
            <a:ext cx="953795" cy="297454"/>
          </a:xfrm>
          <a:prstGeom prst="rect">
            <a:avLst/>
          </a:prstGeom>
          <a:noFill/>
        </p:spPr>
        <p:txBody>
          <a:bodyPr wrap="square" rtlCol="0">
            <a:spAutoFit/>
          </a:bodyPr>
          <a:lstStyle/>
          <a:p>
            <a:r>
              <a:rPr lang="en-IN" sz="1333" dirty="0"/>
              <a:t>High</a:t>
            </a:r>
          </a:p>
        </p:txBody>
      </p:sp>
      <p:sp>
        <p:nvSpPr>
          <p:cNvPr id="8" name="TextBox 7">
            <a:extLst>
              <a:ext uri="{FF2B5EF4-FFF2-40B4-BE49-F238E27FC236}">
                <a16:creationId xmlns:a16="http://schemas.microsoft.com/office/drawing/2014/main" id="{9B8A22C7-E609-4846-8F99-CA6875C315FA}"/>
              </a:ext>
            </a:extLst>
          </p:cNvPr>
          <p:cNvSpPr txBox="1"/>
          <p:nvPr/>
        </p:nvSpPr>
        <p:spPr>
          <a:xfrm rot="16200000">
            <a:off x="-803192" y="2040642"/>
            <a:ext cx="2473583" cy="297454"/>
          </a:xfrm>
          <a:prstGeom prst="rect">
            <a:avLst/>
          </a:prstGeom>
          <a:noFill/>
        </p:spPr>
        <p:txBody>
          <a:bodyPr wrap="square" rtlCol="0">
            <a:spAutoFit/>
          </a:bodyPr>
          <a:lstStyle/>
          <a:p>
            <a:r>
              <a:rPr lang="en-IN" sz="1333" dirty="0"/>
              <a:t>Healthcare Cost</a:t>
            </a:r>
          </a:p>
        </p:txBody>
      </p:sp>
      <p:sp>
        <p:nvSpPr>
          <p:cNvPr id="9" name="TextBox 8">
            <a:extLst>
              <a:ext uri="{FF2B5EF4-FFF2-40B4-BE49-F238E27FC236}">
                <a16:creationId xmlns:a16="http://schemas.microsoft.com/office/drawing/2014/main" id="{A028046B-2924-436B-BB29-2279D61B7206}"/>
              </a:ext>
            </a:extLst>
          </p:cNvPr>
          <p:cNvSpPr txBox="1"/>
          <p:nvPr/>
        </p:nvSpPr>
        <p:spPr>
          <a:xfrm>
            <a:off x="2280539" y="4598207"/>
            <a:ext cx="2645747" cy="297454"/>
          </a:xfrm>
          <a:prstGeom prst="rect">
            <a:avLst/>
          </a:prstGeom>
          <a:noFill/>
        </p:spPr>
        <p:txBody>
          <a:bodyPr wrap="square" rtlCol="0">
            <a:spAutoFit/>
          </a:bodyPr>
          <a:lstStyle/>
          <a:p>
            <a:r>
              <a:rPr lang="en-IN" sz="1333" dirty="0"/>
              <a:t>Innovation</a:t>
            </a:r>
          </a:p>
        </p:txBody>
      </p:sp>
      <p:grpSp>
        <p:nvGrpSpPr>
          <p:cNvPr id="18" name="Group 17">
            <a:extLst>
              <a:ext uri="{FF2B5EF4-FFF2-40B4-BE49-F238E27FC236}">
                <a16:creationId xmlns:a16="http://schemas.microsoft.com/office/drawing/2014/main" id="{7171AF70-3EEA-4A24-B970-6E488206BEB3}"/>
              </a:ext>
            </a:extLst>
          </p:cNvPr>
          <p:cNvGrpSpPr/>
          <p:nvPr/>
        </p:nvGrpSpPr>
        <p:grpSpPr>
          <a:xfrm>
            <a:off x="433599" y="5162172"/>
            <a:ext cx="2022368" cy="998903"/>
            <a:chOff x="7703616" y="5069092"/>
            <a:chExt cx="2022368" cy="998903"/>
          </a:xfrm>
        </p:grpSpPr>
        <p:sp>
          <p:nvSpPr>
            <p:cNvPr id="19" name="Rectangle 18">
              <a:extLst>
                <a:ext uri="{FF2B5EF4-FFF2-40B4-BE49-F238E27FC236}">
                  <a16:creationId xmlns:a16="http://schemas.microsoft.com/office/drawing/2014/main" id="{113E19E2-48C4-4EFE-A147-49CAFD105731}"/>
                </a:ext>
              </a:extLst>
            </p:cNvPr>
            <p:cNvSpPr/>
            <p:nvPr/>
          </p:nvSpPr>
          <p:spPr>
            <a:xfrm>
              <a:off x="7703617" y="5152106"/>
              <a:ext cx="358360" cy="1398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a:extLst>
                <a:ext uri="{FF2B5EF4-FFF2-40B4-BE49-F238E27FC236}">
                  <a16:creationId xmlns:a16="http://schemas.microsoft.com/office/drawing/2014/main" id="{4680A393-4720-4B02-9434-8375E5E7979F}"/>
                </a:ext>
              </a:extLst>
            </p:cNvPr>
            <p:cNvSpPr/>
            <p:nvPr/>
          </p:nvSpPr>
          <p:spPr>
            <a:xfrm>
              <a:off x="7703616" y="5523369"/>
              <a:ext cx="358360" cy="139859"/>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Rectangle 20">
              <a:extLst>
                <a:ext uri="{FF2B5EF4-FFF2-40B4-BE49-F238E27FC236}">
                  <a16:creationId xmlns:a16="http://schemas.microsoft.com/office/drawing/2014/main" id="{F0EBCA19-68B2-4050-B516-9D4A6E1AC86F}"/>
                </a:ext>
              </a:extLst>
            </p:cNvPr>
            <p:cNvSpPr/>
            <p:nvPr/>
          </p:nvSpPr>
          <p:spPr>
            <a:xfrm>
              <a:off x="7703617" y="5845605"/>
              <a:ext cx="358360" cy="13985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2" name="TextBox 21">
              <a:extLst>
                <a:ext uri="{FF2B5EF4-FFF2-40B4-BE49-F238E27FC236}">
                  <a16:creationId xmlns:a16="http://schemas.microsoft.com/office/drawing/2014/main" id="{813A7A74-9919-48E1-A05D-061E5B178E18}"/>
                </a:ext>
              </a:extLst>
            </p:cNvPr>
            <p:cNvSpPr txBox="1"/>
            <p:nvPr/>
          </p:nvSpPr>
          <p:spPr>
            <a:xfrm>
              <a:off x="8061976" y="5069092"/>
              <a:ext cx="1224050" cy="297454"/>
            </a:xfrm>
            <a:prstGeom prst="rect">
              <a:avLst/>
            </a:prstGeom>
            <a:noFill/>
            <a:ln>
              <a:noFill/>
            </a:ln>
          </p:spPr>
          <p:txBody>
            <a:bodyPr wrap="square" rtlCol="0">
              <a:spAutoFit/>
            </a:bodyPr>
            <a:lstStyle/>
            <a:p>
              <a:r>
                <a:rPr lang="en-US" sz="1333" dirty="0">
                  <a:latin typeface="Century Gothic" pitchFamily="34" charset="0"/>
                </a:rPr>
                <a:t>High </a:t>
              </a:r>
            </a:p>
          </p:txBody>
        </p:sp>
        <p:sp>
          <p:nvSpPr>
            <p:cNvPr id="23" name="TextBox 22">
              <a:extLst>
                <a:ext uri="{FF2B5EF4-FFF2-40B4-BE49-F238E27FC236}">
                  <a16:creationId xmlns:a16="http://schemas.microsoft.com/office/drawing/2014/main" id="{F0A611FE-CB7B-4A4C-8B13-7C4800B04BEA}"/>
                </a:ext>
              </a:extLst>
            </p:cNvPr>
            <p:cNvSpPr txBox="1"/>
            <p:nvPr/>
          </p:nvSpPr>
          <p:spPr>
            <a:xfrm>
              <a:off x="8061976" y="5432403"/>
              <a:ext cx="1664008" cy="297454"/>
            </a:xfrm>
            <a:prstGeom prst="rect">
              <a:avLst/>
            </a:prstGeom>
            <a:noFill/>
            <a:ln>
              <a:noFill/>
            </a:ln>
          </p:spPr>
          <p:txBody>
            <a:bodyPr wrap="square" rtlCol="0">
              <a:spAutoFit/>
            </a:bodyPr>
            <a:lstStyle/>
            <a:p>
              <a:r>
                <a:rPr lang="en-US" sz="1333" dirty="0">
                  <a:latin typeface="Century Gothic" pitchFamily="34" charset="0"/>
                </a:rPr>
                <a:t>Medium</a:t>
              </a:r>
            </a:p>
          </p:txBody>
        </p:sp>
        <p:sp>
          <p:nvSpPr>
            <p:cNvPr id="24" name="TextBox 23">
              <a:extLst>
                <a:ext uri="{FF2B5EF4-FFF2-40B4-BE49-F238E27FC236}">
                  <a16:creationId xmlns:a16="http://schemas.microsoft.com/office/drawing/2014/main" id="{61AE60FE-23C2-4D23-894B-68CB322EDE91}"/>
                </a:ext>
              </a:extLst>
            </p:cNvPr>
            <p:cNvSpPr txBox="1"/>
            <p:nvPr/>
          </p:nvSpPr>
          <p:spPr>
            <a:xfrm>
              <a:off x="8061978" y="5770541"/>
              <a:ext cx="1224050" cy="297454"/>
            </a:xfrm>
            <a:prstGeom prst="rect">
              <a:avLst/>
            </a:prstGeom>
            <a:noFill/>
            <a:ln>
              <a:noFill/>
            </a:ln>
          </p:spPr>
          <p:txBody>
            <a:bodyPr wrap="square" rtlCol="0">
              <a:spAutoFit/>
            </a:bodyPr>
            <a:lstStyle/>
            <a:p>
              <a:r>
                <a:rPr lang="en-US" sz="1333" dirty="0">
                  <a:latin typeface="Century Gothic" pitchFamily="34" charset="0"/>
                </a:rPr>
                <a:t>Low  </a:t>
              </a:r>
            </a:p>
          </p:txBody>
        </p:sp>
      </p:grpSp>
      <p:sp>
        <p:nvSpPr>
          <p:cNvPr id="32" name="TextBox 31">
            <a:extLst>
              <a:ext uri="{FF2B5EF4-FFF2-40B4-BE49-F238E27FC236}">
                <a16:creationId xmlns:a16="http://schemas.microsoft.com/office/drawing/2014/main" id="{F89AF788-20B3-4732-A900-E5706C04CC76}"/>
              </a:ext>
            </a:extLst>
          </p:cNvPr>
          <p:cNvSpPr txBox="1"/>
          <p:nvPr/>
        </p:nvSpPr>
        <p:spPr>
          <a:xfrm>
            <a:off x="4264919" y="4603542"/>
            <a:ext cx="953795" cy="297454"/>
          </a:xfrm>
          <a:prstGeom prst="rect">
            <a:avLst/>
          </a:prstGeom>
          <a:noFill/>
        </p:spPr>
        <p:txBody>
          <a:bodyPr wrap="square" rtlCol="0">
            <a:spAutoFit/>
          </a:bodyPr>
          <a:lstStyle/>
          <a:p>
            <a:r>
              <a:rPr lang="en-IN" sz="1333" dirty="0"/>
              <a:t>High</a:t>
            </a:r>
          </a:p>
        </p:txBody>
      </p:sp>
      <p:sp>
        <p:nvSpPr>
          <p:cNvPr id="33" name="TextBox 32">
            <a:extLst>
              <a:ext uri="{FF2B5EF4-FFF2-40B4-BE49-F238E27FC236}">
                <a16:creationId xmlns:a16="http://schemas.microsoft.com/office/drawing/2014/main" id="{5388B358-80A4-4F30-AAF1-C0127BFA8423}"/>
              </a:ext>
            </a:extLst>
          </p:cNvPr>
          <p:cNvSpPr txBox="1"/>
          <p:nvPr/>
        </p:nvSpPr>
        <p:spPr>
          <a:xfrm>
            <a:off x="2042711" y="5364981"/>
            <a:ext cx="2443861" cy="369332"/>
          </a:xfrm>
          <a:prstGeom prst="rect">
            <a:avLst/>
          </a:prstGeom>
          <a:solidFill>
            <a:schemeClr val="accent3">
              <a:lumMod val="20000"/>
              <a:lumOff val="80000"/>
            </a:schemeClr>
          </a:solidFill>
        </p:spPr>
        <p:txBody>
          <a:bodyPr wrap="square" rtlCol="0">
            <a:spAutoFit/>
          </a:bodyPr>
          <a:lstStyle/>
          <a:p>
            <a:r>
              <a:rPr lang="en-IN" dirty="0"/>
              <a:t>1 represents our idea</a:t>
            </a:r>
          </a:p>
        </p:txBody>
      </p:sp>
      <p:sp>
        <p:nvSpPr>
          <p:cNvPr id="35" name="TextBox 34">
            <a:extLst>
              <a:ext uri="{FF2B5EF4-FFF2-40B4-BE49-F238E27FC236}">
                <a16:creationId xmlns:a16="http://schemas.microsoft.com/office/drawing/2014/main" id="{C2F0349D-911E-4E60-B549-3E2C49593770}"/>
              </a:ext>
            </a:extLst>
          </p:cNvPr>
          <p:cNvSpPr txBox="1"/>
          <p:nvPr/>
        </p:nvSpPr>
        <p:spPr>
          <a:xfrm>
            <a:off x="4962149" y="939435"/>
            <a:ext cx="3953251" cy="1200329"/>
          </a:xfrm>
          <a:prstGeom prst="rect">
            <a:avLst/>
          </a:prstGeom>
          <a:noFill/>
        </p:spPr>
        <p:txBody>
          <a:bodyPr wrap="square" rtlCol="0">
            <a:spAutoFit/>
          </a:bodyPr>
          <a:lstStyle/>
          <a:p>
            <a:pPr algn="just"/>
            <a:r>
              <a:rPr lang="en-IN" sz="2400" b="1" u="sng" dirty="0"/>
              <a:t>Skin Disease Detection </a:t>
            </a:r>
            <a:r>
              <a:rPr lang="en-IN" sz="2400" b="1" dirty="0"/>
              <a:t> </a:t>
            </a:r>
          </a:p>
          <a:p>
            <a:pPr algn="just"/>
            <a:r>
              <a:rPr lang="en-IN" sz="1600" dirty="0"/>
              <a:t>We apply Deep Learning models to detect skin disease via uploading images or </a:t>
            </a:r>
            <a:r>
              <a:rPr lang="en-IN" sz="1600" b="1" dirty="0"/>
              <a:t>webcam. </a:t>
            </a:r>
          </a:p>
        </p:txBody>
      </p:sp>
      <p:sp>
        <p:nvSpPr>
          <p:cNvPr id="36" name="TextBox 35">
            <a:extLst>
              <a:ext uri="{FF2B5EF4-FFF2-40B4-BE49-F238E27FC236}">
                <a16:creationId xmlns:a16="http://schemas.microsoft.com/office/drawing/2014/main" id="{E1A3BEA0-1B21-43BA-BB74-BD25508D145F}"/>
              </a:ext>
            </a:extLst>
          </p:cNvPr>
          <p:cNvSpPr txBox="1"/>
          <p:nvPr/>
        </p:nvSpPr>
        <p:spPr>
          <a:xfrm>
            <a:off x="4999655" y="2457271"/>
            <a:ext cx="3886198" cy="1200329"/>
          </a:xfrm>
          <a:prstGeom prst="rect">
            <a:avLst/>
          </a:prstGeom>
          <a:noFill/>
        </p:spPr>
        <p:txBody>
          <a:bodyPr wrap="square" rtlCol="0">
            <a:spAutoFit/>
          </a:bodyPr>
          <a:lstStyle/>
          <a:p>
            <a:pPr algn="just"/>
            <a:r>
              <a:rPr lang="en-IN" sz="2400" b="1" u="sng" dirty="0"/>
              <a:t>Remedy </a:t>
            </a:r>
            <a:r>
              <a:rPr lang="en-IN" sz="2400" b="1" dirty="0"/>
              <a:t> </a:t>
            </a:r>
          </a:p>
          <a:p>
            <a:pPr algn="just"/>
            <a:r>
              <a:rPr lang="en-IN" sz="1600" dirty="0"/>
              <a:t>On the spot cure of the disease. Digitalization in the health sector is the need of the hour. </a:t>
            </a:r>
            <a:endParaRPr lang="en-IN" sz="1600" b="1" dirty="0"/>
          </a:p>
        </p:txBody>
      </p:sp>
      <p:sp>
        <p:nvSpPr>
          <p:cNvPr id="37" name="TextBox 36">
            <a:extLst>
              <a:ext uri="{FF2B5EF4-FFF2-40B4-BE49-F238E27FC236}">
                <a16:creationId xmlns:a16="http://schemas.microsoft.com/office/drawing/2014/main" id="{2B349922-7E66-4DE2-A68D-8A28173B2E65}"/>
              </a:ext>
            </a:extLst>
          </p:cNvPr>
          <p:cNvSpPr txBox="1"/>
          <p:nvPr/>
        </p:nvSpPr>
        <p:spPr>
          <a:xfrm>
            <a:off x="5029200" y="4057471"/>
            <a:ext cx="3886199" cy="1200329"/>
          </a:xfrm>
          <a:prstGeom prst="rect">
            <a:avLst/>
          </a:prstGeom>
          <a:noFill/>
        </p:spPr>
        <p:txBody>
          <a:bodyPr wrap="square" rtlCol="0">
            <a:spAutoFit/>
          </a:bodyPr>
          <a:lstStyle/>
          <a:p>
            <a:pPr algn="just"/>
            <a:r>
              <a:rPr lang="en-IN" sz="2400" b="1" u="sng" dirty="0"/>
              <a:t>Medication </a:t>
            </a:r>
            <a:r>
              <a:rPr lang="en-IN" sz="2400" b="1" dirty="0"/>
              <a:t> </a:t>
            </a:r>
          </a:p>
          <a:p>
            <a:pPr algn="just"/>
            <a:r>
              <a:rPr lang="en-IN" sz="1600" dirty="0"/>
              <a:t>We can also step our foot in medication sector by providing them medicines of the disease via B2B or B2C.</a:t>
            </a:r>
            <a:endParaRPr lang="en-IN" sz="1600" b="1" dirty="0"/>
          </a:p>
        </p:txBody>
      </p:sp>
      <p:sp>
        <p:nvSpPr>
          <p:cNvPr id="25" name="Google Shape;173;p35">
            <a:extLst>
              <a:ext uri="{FF2B5EF4-FFF2-40B4-BE49-F238E27FC236}">
                <a16:creationId xmlns:a16="http://schemas.microsoft.com/office/drawing/2014/main" id="{A133BD2F-CF9D-469A-A8CF-C7712DD3E85E}"/>
              </a:ext>
            </a:extLst>
          </p:cNvPr>
          <p:cNvSpPr txBox="1"/>
          <p:nvPr/>
        </p:nvSpPr>
        <p:spPr>
          <a:xfrm>
            <a:off x="3227319" y="133894"/>
            <a:ext cx="4951749" cy="509805"/>
          </a:xfrm>
          <a:prstGeom prst="rect">
            <a:avLst/>
          </a:prstGeom>
          <a:noFill/>
          <a:ln>
            <a:noFill/>
          </a:ln>
        </p:spPr>
        <p:txBody>
          <a:bodyPr spcFirstLastPara="1" wrap="square" lIns="121900" tIns="121900" rIns="121900" bIns="121900" anchor="ctr" anchorCtr="0">
            <a:noAutofit/>
          </a:bodyPr>
          <a:lstStyle/>
          <a:p>
            <a:pPr marL="203195">
              <a:buSzPts val="1200"/>
            </a:pPr>
            <a:r>
              <a:rPr lang="en" b="1" dirty="0">
                <a:solidFill>
                  <a:srgbClr val="C00000"/>
                </a:solidFill>
                <a:ea typeface="Roboto Mono" panose="020B0604020202020204" charset="0"/>
                <a:cs typeface="Roboto Mono"/>
                <a:sym typeface="Roboto Mono"/>
              </a:rPr>
              <a:t>Specification 1 : Skin disease detection</a:t>
            </a:r>
            <a:endParaRPr b="1" dirty="0">
              <a:solidFill>
                <a:srgbClr val="C00000"/>
              </a:solidFill>
              <a:ea typeface="Roboto Mono" panose="020B0604020202020204" charset="0"/>
              <a:cs typeface="Roboto Mono"/>
              <a:sym typeface="Roboto Mono"/>
            </a:endParaRPr>
          </a:p>
        </p:txBody>
      </p:sp>
      <p:sp>
        <p:nvSpPr>
          <p:cNvPr id="26" name="Oval 25">
            <a:extLst>
              <a:ext uri="{FF2B5EF4-FFF2-40B4-BE49-F238E27FC236}">
                <a16:creationId xmlns:a16="http://schemas.microsoft.com/office/drawing/2014/main" id="{CC4284F6-DBEA-4C1E-9EC5-FB968322CB5A}"/>
              </a:ext>
            </a:extLst>
          </p:cNvPr>
          <p:cNvSpPr/>
          <p:nvPr/>
        </p:nvSpPr>
        <p:spPr>
          <a:xfrm>
            <a:off x="2235297" y="328935"/>
            <a:ext cx="163980" cy="169333"/>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27" name="Oval 26">
            <a:extLst>
              <a:ext uri="{FF2B5EF4-FFF2-40B4-BE49-F238E27FC236}">
                <a16:creationId xmlns:a16="http://schemas.microsoft.com/office/drawing/2014/main" id="{F2AC90DE-92A3-46C9-AC62-6DCB4F24053B}"/>
              </a:ext>
            </a:extLst>
          </p:cNvPr>
          <p:cNvSpPr/>
          <p:nvPr/>
        </p:nvSpPr>
        <p:spPr>
          <a:xfrm flipV="1">
            <a:off x="2533850" y="320255"/>
            <a:ext cx="163980" cy="169333"/>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28" name="Oval 27">
            <a:extLst>
              <a:ext uri="{FF2B5EF4-FFF2-40B4-BE49-F238E27FC236}">
                <a16:creationId xmlns:a16="http://schemas.microsoft.com/office/drawing/2014/main" id="{D0DD01AD-8C58-435C-8C8C-15FCBEE81E8F}"/>
              </a:ext>
            </a:extLst>
          </p:cNvPr>
          <p:cNvSpPr/>
          <p:nvPr/>
        </p:nvSpPr>
        <p:spPr>
          <a:xfrm>
            <a:off x="2832403" y="327805"/>
            <a:ext cx="163980" cy="169333"/>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29" name="Oval 28">
            <a:extLst>
              <a:ext uri="{FF2B5EF4-FFF2-40B4-BE49-F238E27FC236}">
                <a16:creationId xmlns:a16="http://schemas.microsoft.com/office/drawing/2014/main" id="{8841ABF0-8BD1-4E32-82F5-D4C3EED71726}"/>
              </a:ext>
            </a:extLst>
          </p:cNvPr>
          <p:cNvSpPr/>
          <p:nvPr/>
        </p:nvSpPr>
        <p:spPr>
          <a:xfrm>
            <a:off x="3130956" y="327804"/>
            <a:ext cx="163980" cy="169333"/>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pic>
        <p:nvPicPr>
          <p:cNvPr id="30" name="Picture 2" descr="team INCUBATION | LinkedIn">
            <a:extLst>
              <a:ext uri="{FF2B5EF4-FFF2-40B4-BE49-F238E27FC236}">
                <a16:creationId xmlns:a16="http://schemas.microsoft.com/office/drawing/2014/main" id="{241CE33C-7158-426B-A778-EA9095BC9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56" y="17308"/>
            <a:ext cx="1725713" cy="87124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team INCUBATION | LinkedIn">
            <a:extLst>
              <a:ext uri="{FF2B5EF4-FFF2-40B4-BE49-F238E27FC236}">
                <a16:creationId xmlns:a16="http://schemas.microsoft.com/office/drawing/2014/main" id="{ADD84827-A0D4-4BFA-BAC3-29FB5B0665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6712"/>
          <a:stretch/>
        </p:blipFill>
        <p:spPr bwMode="auto">
          <a:xfrm>
            <a:off x="7239000" y="6414368"/>
            <a:ext cx="1905000" cy="443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6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324499-4A92-4FDB-8A97-704155A861DF}"/>
              </a:ext>
            </a:extLst>
          </p:cNvPr>
          <p:cNvSpPr/>
          <p:nvPr/>
        </p:nvSpPr>
        <p:spPr>
          <a:xfrm>
            <a:off x="381000" y="933813"/>
            <a:ext cx="8458200" cy="5340833"/>
          </a:xfrm>
          <a:prstGeom prst="rect">
            <a:avLst/>
          </a:prstGeom>
          <a:noFill/>
          <a:ln w="28575">
            <a:solidFill>
              <a:srgbClr val="C73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7" name="Rectangle 6">
            <a:extLst>
              <a:ext uri="{FF2B5EF4-FFF2-40B4-BE49-F238E27FC236}">
                <a16:creationId xmlns:a16="http://schemas.microsoft.com/office/drawing/2014/main" id="{440DFB56-1D20-43FA-84C2-85EC8EE3F381}"/>
              </a:ext>
            </a:extLst>
          </p:cNvPr>
          <p:cNvSpPr/>
          <p:nvPr/>
        </p:nvSpPr>
        <p:spPr>
          <a:xfrm>
            <a:off x="381000" y="938318"/>
            <a:ext cx="8458200" cy="609600"/>
          </a:xfrm>
          <a:prstGeom prst="rect">
            <a:avLst/>
          </a:prstGeom>
          <a:noFill/>
          <a:ln w="28575">
            <a:solidFill>
              <a:srgbClr val="C73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riangle 7">
            <a:extLst>
              <a:ext uri="{FF2B5EF4-FFF2-40B4-BE49-F238E27FC236}">
                <a16:creationId xmlns:a16="http://schemas.microsoft.com/office/drawing/2014/main" id="{E9D71709-C41A-4409-BF44-E7BFDF539226}"/>
              </a:ext>
            </a:extLst>
          </p:cNvPr>
          <p:cNvSpPr/>
          <p:nvPr/>
        </p:nvSpPr>
        <p:spPr>
          <a:xfrm>
            <a:off x="4648200" y="1393485"/>
            <a:ext cx="445233" cy="383821"/>
          </a:xfrm>
          <a:prstGeom prst="triangle">
            <a:avLst/>
          </a:prstGeom>
          <a:solidFill>
            <a:srgbClr val="C00000"/>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Triangle 6">
            <a:extLst>
              <a:ext uri="{FF2B5EF4-FFF2-40B4-BE49-F238E27FC236}">
                <a16:creationId xmlns:a16="http://schemas.microsoft.com/office/drawing/2014/main" id="{BD338386-65FC-4F73-B4F5-39F72DA640F7}"/>
              </a:ext>
            </a:extLst>
          </p:cNvPr>
          <p:cNvSpPr/>
          <p:nvPr/>
        </p:nvSpPr>
        <p:spPr>
          <a:xfrm rot="10800000">
            <a:off x="4202967" y="1452470"/>
            <a:ext cx="445233" cy="383821"/>
          </a:xfrm>
          <a:prstGeom prst="triangle">
            <a:avLst/>
          </a:prstGeom>
          <a:solidFill>
            <a:srgbClr val="C00000"/>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356303C4-F4D2-48BE-AEB1-FCB6E38B50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45430" y="976605"/>
            <a:ext cx="482599" cy="407715"/>
          </a:xfrm>
          <a:prstGeom prst="rect">
            <a:avLst/>
          </a:prstGeom>
        </p:spPr>
      </p:pic>
      <p:sp>
        <p:nvSpPr>
          <p:cNvPr id="11" name="TextBox 10">
            <a:extLst>
              <a:ext uri="{FF2B5EF4-FFF2-40B4-BE49-F238E27FC236}">
                <a16:creationId xmlns:a16="http://schemas.microsoft.com/office/drawing/2014/main" id="{D061001B-BC72-4055-A304-D982C720206B}"/>
              </a:ext>
            </a:extLst>
          </p:cNvPr>
          <p:cNvSpPr txBox="1"/>
          <p:nvPr/>
        </p:nvSpPr>
        <p:spPr>
          <a:xfrm>
            <a:off x="3756973" y="943298"/>
            <a:ext cx="2813477" cy="461665"/>
          </a:xfrm>
          <a:prstGeom prst="rect">
            <a:avLst/>
          </a:prstGeom>
          <a:noFill/>
        </p:spPr>
        <p:txBody>
          <a:bodyPr wrap="square" rtlCol="0">
            <a:spAutoFit/>
          </a:bodyPr>
          <a:lstStyle/>
          <a:p>
            <a:r>
              <a:rPr lang="en-IN" sz="2400" b="1" dirty="0"/>
              <a:t>Key Features</a:t>
            </a:r>
          </a:p>
        </p:txBody>
      </p:sp>
      <p:sp>
        <p:nvSpPr>
          <p:cNvPr id="12" name="TextBox 11">
            <a:extLst>
              <a:ext uri="{FF2B5EF4-FFF2-40B4-BE49-F238E27FC236}">
                <a16:creationId xmlns:a16="http://schemas.microsoft.com/office/drawing/2014/main" id="{C1993F98-B135-4DAE-8D7C-B6759EB63F21}"/>
              </a:ext>
            </a:extLst>
          </p:cNvPr>
          <p:cNvSpPr txBox="1"/>
          <p:nvPr/>
        </p:nvSpPr>
        <p:spPr>
          <a:xfrm>
            <a:off x="2057401" y="1948221"/>
            <a:ext cx="6629400" cy="1200329"/>
          </a:xfrm>
          <a:prstGeom prst="rect">
            <a:avLst/>
          </a:prstGeom>
          <a:noFill/>
        </p:spPr>
        <p:txBody>
          <a:bodyPr wrap="square" rtlCol="0">
            <a:spAutoFit/>
          </a:bodyPr>
          <a:lstStyle/>
          <a:p>
            <a:pPr algn="just"/>
            <a:r>
              <a:rPr lang="en-IN" sz="2400" b="1" u="sng" dirty="0"/>
              <a:t>Depression Cure</a:t>
            </a:r>
            <a:r>
              <a:rPr lang="en-IN" sz="2400" b="1" dirty="0"/>
              <a:t> – </a:t>
            </a:r>
            <a:r>
              <a:rPr lang="en-IN" sz="1600" dirty="0"/>
              <a:t>In U.S nearly every elder citizen lives alone. Loneliness paves path for depression.  So making a peer group with similar interest, disease and age group will surely affect their mental health in a positive way.</a:t>
            </a:r>
            <a:endParaRPr lang="en-IN" sz="1467" dirty="0"/>
          </a:p>
        </p:txBody>
      </p:sp>
      <p:sp>
        <p:nvSpPr>
          <p:cNvPr id="13" name="TextBox 12">
            <a:extLst>
              <a:ext uri="{FF2B5EF4-FFF2-40B4-BE49-F238E27FC236}">
                <a16:creationId xmlns:a16="http://schemas.microsoft.com/office/drawing/2014/main" id="{8D23A70C-47CB-45BC-B4BD-B7F2F3F4EA8F}"/>
              </a:ext>
            </a:extLst>
          </p:cNvPr>
          <p:cNvSpPr txBox="1"/>
          <p:nvPr/>
        </p:nvSpPr>
        <p:spPr>
          <a:xfrm>
            <a:off x="2057401" y="3419071"/>
            <a:ext cx="6629400" cy="954107"/>
          </a:xfrm>
          <a:prstGeom prst="rect">
            <a:avLst/>
          </a:prstGeom>
          <a:noFill/>
        </p:spPr>
        <p:txBody>
          <a:bodyPr wrap="square" rtlCol="0">
            <a:spAutoFit/>
          </a:bodyPr>
          <a:lstStyle/>
          <a:p>
            <a:pPr algn="just"/>
            <a:r>
              <a:rPr lang="en-IN" sz="2400" b="1" u="sng" dirty="0"/>
              <a:t>Physical Benefits</a:t>
            </a:r>
            <a:r>
              <a:rPr lang="en-IN" sz="2400" b="1" dirty="0"/>
              <a:t> –</a:t>
            </a:r>
            <a:r>
              <a:rPr lang="en-IN" sz="1600" b="1" dirty="0"/>
              <a:t> </a:t>
            </a:r>
            <a:r>
              <a:rPr lang="en-IN" sz="1600" dirty="0"/>
              <a:t>We have weekly tasks such as whole group must do camping or playing tennis, doing Tai chi to earn reward points for healthcare. This way  they can be physically sound as well.</a:t>
            </a:r>
          </a:p>
        </p:txBody>
      </p:sp>
      <p:sp>
        <p:nvSpPr>
          <p:cNvPr id="14" name="TextBox 13">
            <a:extLst>
              <a:ext uri="{FF2B5EF4-FFF2-40B4-BE49-F238E27FC236}">
                <a16:creationId xmlns:a16="http://schemas.microsoft.com/office/drawing/2014/main" id="{40524875-470A-4ED5-99A9-F17689AFC24B}"/>
              </a:ext>
            </a:extLst>
          </p:cNvPr>
          <p:cNvSpPr txBox="1"/>
          <p:nvPr/>
        </p:nvSpPr>
        <p:spPr>
          <a:xfrm>
            <a:off x="2057401" y="4756629"/>
            <a:ext cx="6629399" cy="1200329"/>
          </a:xfrm>
          <a:prstGeom prst="rect">
            <a:avLst/>
          </a:prstGeom>
          <a:noFill/>
        </p:spPr>
        <p:txBody>
          <a:bodyPr wrap="square" rtlCol="0">
            <a:spAutoFit/>
          </a:bodyPr>
          <a:lstStyle/>
          <a:p>
            <a:pPr algn="just"/>
            <a:r>
              <a:rPr lang="en-IN" sz="2400" b="1" u="sng" dirty="0"/>
              <a:t>Infinite Reach</a:t>
            </a:r>
            <a:r>
              <a:rPr lang="en-IN" sz="2400" b="1" dirty="0"/>
              <a:t> – </a:t>
            </a:r>
            <a:r>
              <a:rPr lang="en-IN" sz="1600" dirty="0"/>
              <a:t>We can ask them to upload the photos doing their task. These photos can be posted via our social media channel which will increase our reach as well as spread awareness among the people towards healthcare.</a:t>
            </a:r>
          </a:p>
        </p:txBody>
      </p:sp>
      <p:pic>
        <p:nvPicPr>
          <p:cNvPr id="1028" name="Picture 4" descr="Happy Young Man Vector &amp; Photo (Free Trial) | Bigstock">
            <a:extLst>
              <a:ext uri="{FF2B5EF4-FFF2-40B4-BE49-F238E27FC236}">
                <a16:creationId xmlns:a16="http://schemas.microsoft.com/office/drawing/2014/main" id="{8F61590A-8E68-4DBA-B213-6E1B55E975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40" y="1812409"/>
            <a:ext cx="1557337" cy="12941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Young caucasian white football player with a ball. Professional sportsman  playing soccer. Concept of health, sport and physical activity. Vector  cartoon illustration isolated on white background. - Buy this stock vector  and">
            <a:extLst>
              <a:ext uri="{FF2B5EF4-FFF2-40B4-BE49-F238E27FC236}">
                <a16:creationId xmlns:a16="http://schemas.microsoft.com/office/drawing/2014/main" id="{4F799E35-9B58-4BCD-A066-DE43A0F309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4" y="3429000"/>
            <a:ext cx="1557337" cy="105362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an Social Media Inform Public Health Efforts? | The Scientist Magazine®">
            <a:extLst>
              <a:ext uri="{FF2B5EF4-FFF2-40B4-BE49-F238E27FC236}">
                <a16:creationId xmlns:a16="http://schemas.microsoft.com/office/drawing/2014/main" id="{665D4265-3414-4EDB-8958-4565E037E4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639" y="4596873"/>
            <a:ext cx="1557337" cy="1454078"/>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73;p35">
            <a:extLst>
              <a:ext uri="{FF2B5EF4-FFF2-40B4-BE49-F238E27FC236}">
                <a16:creationId xmlns:a16="http://schemas.microsoft.com/office/drawing/2014/main" id="{21C345F6-394D-41CF-BB61-9A65F6C13789}"/>
              </a:ext>
            </a:extLst>
          </p:cNvPr>
          <p:cNvSpPr txBox="1"/>
          <p:nvPr/>
        </p:nvSpPr>
        <p:spPr>
          <a:xfrm>
            <a:off x="3429509" y="129415"/>
            <a:ext cx="4799349" cy="509805"/>
          </a:xfrm>
          <a:prstGeom prst="rect">
            <a:avLst/>
          </a:prstGeom>
          <a:noFill/>
          <a:ln>
            <a:noFill/>
          </a:ln>
        </p:spPr>
        <p:txBody>
          <a:bodyPr spcFirstLastPara="1" wrap="square" lIns="121900" tIns="121900" rIns="121900" bIns="121900" anchor="ctr" anchorCtr="0">
            <a:noAutofit/>
          </a:bodyPr>
          <a:lstStyle/>
          <a:p>
            <a:pPr marL="203195">
              <a:buSzPts val="1200"/>
            </a:pPr>
            <a:r>
              <a:rPr lang="en" b="1" dirty="0">
                <a:solidFill>
                  <a:srgbClr val="C00000"/>
                </a:solidFill>
                <a:ea typeface="Roboto Mono" panose="020B0604020202020204" charset="0"/>
                <a:cs typeface="Roboto Mono"/>
                <a:sym typeface="Roboto Mono"/>
              </a:rPr>
              <a:t>Specification 2 : Sound mental health</a:t>
            </a:r>
            <a:endParaRPr b="1" dirty="0">
              <a:solidFill>
                <a:srgbClr val="C00000"/>
              </a:solidFill>
              <a:ea typeface="Roboto Mono" panose="020B0604020202020204" charset="0"/>
              <a:cs typeface="Roboto Mono"/>
              <a:sym typeface="Roboto Mono"/>
            </a:endParaRPr>
          </a:p>
        </p:txBody>
      </p:sp>
      <p:sp>
        <p:nvSpPr>
          <p:cNvPr id="16" name="Oval 15">
            <a:extLst>
              <a:ext uri="{FF2B5EF4-FFF2-40B4-BE49-F238E27FC236}">
                <a16:creationId xmlns:a16="http://schemas.microsoft.com/office/drawing/2014/main" id="{A3D10873-919B-4D4D-9692-EEA52D6346D9}"/>
              </a:ext>
            </a:extLst>
          </p:cNvPr>
          <p:cNvSpPr/>
          <p:nvPr/>
        </p:nvSpPr>
        <p:spPr>
          <a:xfrm>
            <a:off x="2235297" y="328935"/>
            <a:ext cx="163980" cy="169333"/>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7" name="Oval 16">
            <a:extLst>
              <a:ext uri="{FF2B5EF4-FFF2-40B4-BE49-F238E27FC236}">
                <a16:creationId xmlns:a16="http://schemas.microsoft.com/office/drawing/2014/main" id="{B62B76F4-1729-4BC8-984B-91CFC511FC77}"/>
              </a:ext>
            </a:extLst>
          </p:cNvPr>
          <p:cNvSpPr/>
          <p:nvPr/>
        </p:nvSpPr>
        <p:spPr>
          <a:xfrm flipV="1">
            <a:off x="2533850" y="320255"/>
            <a:ext cx="163980" cy="169333"/>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8" name="Oval 17">
            <a:extLst>
              <a:ext uri="{FF2B5EF4-FFF2-40B4-BE49-F238E27FC236}">
                <a16:creationId xmlns:a16="http://schemas.microsoft.com/office/drawing/2014/main" id="{CB6B0A20-CEC4-4C7A-B53B-E97ABD8AF777}"/>
              </a:ext>
            </a:extLst>
          </p:cNvPr>
          <p:cNvSpPr/>
          <p:nvPr/>
        </p:nvSpPr>
        <p:spPr>
          <a:xfrm>
            <a:off x="2832403" y="327805"/>
            <a:ext cx="163980" cy="169333"/>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9" name="Oval 18">
            <a:extLst>
              <a:ext uri="{FF2B5EF4-FFF2-40B4-BE49-F238E27FC236}">
                <a16:creationId xmlns:a16="http://schemas.microsoft.com/office/drawing/2014/main" id="{23ED6426-1DD1-4DCA-8AF6-D0575CA27F47}"/>
              </a:ext>
            </a:extLst>
          </p:cNvPr>
          <p:cNvSpPr/>
          <p:nvPr/>
        </p:nvSpPr>
        <p:spPr>
          <a:xfrm>
            <a:off x="3130956" y="332661"/>
            <a:ext cx="163980" cy="169333"/>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pic>
        <p:nvPicPr>
          <p:cNvPr id="20" name="Picture 2" descr="team INCUBATION | LinkedIn">
            <a:extLst>
              <a:ext uri="{FF2B5EF4-FFF2-40B4-BE49-F238E27FC236}">
                <a16:creationId xmlns:a16="http://schemas.microsoft.com/office/drawing/2014/main" id="{41BF397F-BDA8-402F-B918-DEC5F92121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56" y="17308"/>
            <a:ext cx="1719143" cy="78974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team INCUBATION | LinkedIn">
            <a:extLst>
              <a:ext uri="{FF2B5EF4-FFF2-40B4-BE49-F238E27FC236}">
                <a16:creationId xmlns:a16="http://schemas.microsoft.com/office/drawing/2014/main" id="{8432FC71-EEB2-44F1-BC28-22AD12944C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6712"/>
          <a:stretch/>
        </p:blipFill>
        <p:spPr bwMode="auto">
          <a:xfrm>
            <a:off x="7239000" y="6414368"/>
            <a:ext cx="1905000" cy="443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217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tness app - cartoon character illustration by BoykoPictures on Envato  Elements">
            <a:extLst>
              <a:ext uri="{FF2B5EF4-FFF2-40B4-BE49-F238E27FC236}">
                <a16:creationId xmlns:a16="http://schemas.microsoft.com/office/drawing/2014/main" id="{B2C1D096-5AC5-44AC-A5CB-277C77EF2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33" y="4541385"/>
            <a:ext cx="1354634" cy="12772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4AC549F-8410-4945-B4CF-587DF742B070}"/>
              </a:ext>
            </a:extLst>
          </p:cNvPr>
          <p:cNvSpPr/>
          <p:nvPr/>
        </p:nvSpPr>
        <p:spPr>
          <a:xfrm>
            <a:off x="152400" y="1047005"/>
            <a:ext cx="3683063" cy="4081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b="1" dirty="0">
                <a:solidFill>
                  <a:schemeClr val="bg1"/>
                </a:solidFill>
              </a:rPr>
              <a:t>Features</a:t>
            </a:r>
          </a:p>
        </p:txBody>
      </p:sp>
      <p:pic>
        <p:nvPicPr>
          <p:cNvPr id="4" name="Picture 3">
            <a:extLst>
              <a:ext uri="{FF2B5EF4-FFF2-40B4-BE49-F238E27FC236}">
                <a16:creationId xmlns:a16="http://schemas.microsoft.com/office/drawing/2014/main" id="{49D88EC7-41A5-2744-BCCD-B8E07F4721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188" y="3239880"/>
            <a:ext cx="705884" cy="705884"/>
          </a:xfrm>
          <a:prstGeom prst="rect">
            <a:avLst/>
          </a:prstGeom>
        </p:spPr>
      </p:pic>
      <p:sp>
        <p:nvSpPr>
          <p:cNvPr id="5" name="TextBox 34">
            <a:extLst>
              <a:ext uri="{FF2B5EF4-FFF2-40B4-BE49-F238E27FC236}">
                <a16:creationId xmlns:a16="http://schemas.microsoft.com/office/drawing/2014/main" id="{35458253-FD20-EC43-991B-8973DC4951E7}"/>
              </a:ext>
            </a:extLst>
          </p:cNvPr>
          <p:cNvSpPr txBox="1"/>
          <p:nvPr/>
        </p:nvSpPr>
        <p:spPr>
          <a:xfrm>
            <a:off x="954497" y="1659119"/>
            <a:ext cx="3683063" cy="98488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bg2">
                    <a:lumMod val="10000"/>
                  </a:schemeClr>
                </a:solidFill>
                <a:latin typeface="Arial" panose="020B0604020202020204" pitchFamily="34" charset="0"/>
                <a:cs typeface="Arial" panose="020B0604020202020204" pitchFamily="34" charset="0"/>
              </a:rPr>
              <a:t>Online Consultation:</a:t>
            </a:r>
          </a:p>
          <a:p>
            <a:pPr marL="285750" indent="-285750">
              <a:buFont typeface="Arial" panose="020B0604020202020204" pitchFamily="34" charset="0"/>
              <a:buChar char="•"/>
            </a:pPr>
            <a:r>
              <a:rPr lang="en-US" sz="1400" dirty="0">
                <a:solidFill>
                  <a:schemeClr val="bg2">
                    <a:lumMod val="10000"/>
                  </a:schemeClr>
                </a:solidFill>
                <a:latin typeface="Arial" panose="020B0604020202020204" pitchFamily="34" charset="0"/>
                <a:cs typeface="Arial" panose="020B0604020202020204" pitchFamily="34" charset="0"/>
              </a:rPr>
              <a:t>Consult with your choice’s doctor on basis of feedback and type.</a:t>
            </a:r>
          </a:p>
          <a:p>
            <a:pPr marL="285750" indent="-285750">
              <a:buFont typeface="Arial" panose="020B0604020202020204" pitchFamily="34" charset="0"/>
              <a:buChar char="•"/>
            </a:pPr>
            <a:r>
              <a:rPr lang="en-US" sz="1400" dirty="0">
                <a:solidFill>
                  <a:schemeClr val="bg2">
                    <a:lumMod val="10000"/>
                  </a:schemeClr>
                </a:solidFill>
                <a:latin typeface="Arial" panose="020B0604020202020204" pitchFamily="34" charset="0"/>
                <a:cs typeface="Arial" panose="020B0604020202020204" pitchFamily="34" charset="0"/>
              </a:rPr>
              <a:t>Order medicine online</a:t>
            </a:r>
          </a:p>
        </p:txBody>
      </p:sp>
      <p:pic>
        <p:nvPicPr>
          <p:cNvPr id="7" name="Picture 6">
            <a:extLst>
              <a:ext uri="{FF2B5EF4-FFF2-40B4-BE49-F238E27FC236}">
                <a16:creationId xmlns:a16="http://schemas.microsoft.com/office/drawing/2014/main" id="{90D0D096-011D-C24C-BD41-36AF5D7DFC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987" y="1715097"/>
            <a:ext cx="738101" cy="738101"/>
          </a:xfrm>
          <a:prstGeom prst="rect">
            <a:avLst/>
          </a:prstGeom>
        </p:spPr>
      </p:pic>
      <p:sp>
        <p:nvSpPr>
          <p:cNvPr id="8" name="TextBox 41">
            <a:extLst>
              <a:ext uri="{FF2B5EF4-FFF2-40B4-BE49-F238E27FC236}">
                <a16:creationId xmlns:a16="http://schemas.microsoft.com/office/drawing/2014/main" id="{F89339F1-20DF-A74D-B5FB-3AC66FA69B63}"/>
              </a:ext>
            </a:extLst>
          </p:cNvPr>
          <p:cNvSpPr txBox="1"/>
          <p:nvPr/>
        </p:nvSpPr>
        <p:spPr>
          <a:xfrm>
            <a:off x="965298" y="4523009"/>
            <a:ext cx="3317421" cy="16312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bg2">
                    <a:lumMod val="10000"/>
                  </a:schemeClr>
                </a:solidFill>
                <a:latin typeface="Arial" panose="020B0604020202020204" pitchFamily="34" charset="0"/>
                <a:cs typeface="Arial" panose="020B0604020202020204" pitchFamily="34" charset="0"/>
              </a:rPr>
              <a:t>Exercise App:</a:t>
            </a:r>
          </a:p>
          <a:p>
            <a:pPr marL="285750" indent="-285750">
              <a:buFont typeface="Arial" panose="020B0604020202020204" pitchFamily="34" charset="0"/>
              <a:buChar char="•"/>
            </a:pPr>
            <a:r>
              <a:rPr lang="en-US" sz="1400" dirty="0">
                <a:solidFill>
                  <a:schemeClr val="bg2">
                    <a:lumMod val="10000"/>
                  </a:schemeClr>
                </a:solidFill>
                <a:latin typeface="Arial" panose="020B0604020202020204" pitchFamily="34" charset="0"/>
                <a:cs typeface="Arial" panose="020B0604020202020204" pitchFamily="34" charset="0"/>
              </a:rPr>
              <a:t>Exercise and diet according to disease prescribed by doctor</a:t>
            </a:r>
          </a:p>
          <a:p>
            <a:pPr marL="285750" indent="-285750">
              <a:buFont typeface="Arial" panose="020B0604020202020204" pitchFamily="34" charset="0"/>
              <a:buChar char="•"/>
            </a:pPr>
            <a:r>
              <a:rPr lang="en-US" sz="1400" dirty="0">
                <a:solidFill>
                  <a:schemeClr val="bg2">
                    <a:lumMod val="10000"/>
                  </a:schemeClr>
                </a:solidFill>
                <a:latin typeface="Arial" panose="020B0604020202020204" pitchFamily="34" charset="0"/>
                <a:cs typeface="Arial" panose="020B0604020202020204" pitchFamily="34" charset="0"/>
              </a:rPr>
              <a:t>Music enabled  app</a:t>
            </a:r>
          </a:p>
          <a:p>
            <a:pPr marL="285750" indent="-285750">
              <a:buFont typeface="Arial" panose="020B0604020202020204" pitchFamily="34" charset="0"/>
              <a:buChar char="•"/>
            </a:pPr>
            <a:r>
              <a:rPr lang="en-US" sz="1400" dirty="0">
                <a:solidFill>
                  <a:schemeClr val="bg2">
                    <a:lumMod val="10000"/>
                  </a:schemeClr>
                </a:solidFill>
                <a:latin typeface="Arial" panose="020B0604020202020204" pitchFamily="34" charset="0"/>
                <a:cs typeface="Arial" panose="020B0604020202020204" pitchFamily="34" charset="0"/>
              </a:rPr>
              <a:t>Reward points for time of training which will increase the revenue from advertisement  </a:t>
            </a:r>
          </a:p>
        </p:txBody>
      </p:sp>
      <p:sp>
        <p:nvSpPr>
          <p:cNvPr id="9" name="Rectangle 8">
            <a:extLst>
              <a:ext uri="{FF2B5EF4-FFF2-40B4-BE49-F238E27FC236}">
                <a16:creationId xmlns:a16="http://schemas.microsoft.com/office/drawing/2014/main" id="{5FD74011-5A43-0D41-9884-3832A7385B13}"/>
              </a:ext>
            </a:extLst>
          </p:cNvPr>
          <p:cNvSpPr/>
          <p:nvPr/>
        </p:nvSpPr>
        <p:spPr>
          <a:xfrm>
            <a:off x="4282719" y="1047005"/>
            <a:ext cx="4785082" cy="406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b="1" dirty="0">
                <a:solidFill>
                  <a:schemeClr val="bg1"/>
                </a:solidFill>
              </a:rPr>
              <a:t>Pricing</a:t>
            </a:r>
          </a:p>
        </p:txBody>
      </p:sp>
      <p:grpSp>
        <p:nvGrpSpPr>
          <p:cNvPr id="10" name="Group 9">
            <a:extLst>
              <a:ext uri="{FF2B5EF4-FFF2-40B4-BE49-F238E27FC236}">
                <a16:creationId xmlns:a16="http://schemas.microsoft.com/office/drawing/2014/main" id="{C2A5285E-291B-5440-A0C7-74D64BDFAF5A}"/>
              </a:ext>
            </a:extLst>
          </p:cNvPr>
          <p:cNvGrpSpPr/>
          <p:nvPr/>
        </p:nvGrpSpPr>
        <p:grpSpPr>
          <a:xfrm>
            <a:off x="4271918" y="1643729"/>
            <a:ext cx="4795883" cy="809469"/>
            <a:chOff x="5876143" y="2068642"/>
            <a:chExt cx="5966087" cy="809469"/>
          </a:xfrm>
        </p:grpSpPr>
        <p:sp>
          <p:nvSpPr>
            <p:cNvPr id="16" name="Rectangle 15">
              <a:extLst>
                <a:ext uri="{FF2B5EF4-FFF2-40B4-BE49-F238E27FC236}">
                  <a16:creationId xmlns:a16="http://schemas.microsoft.com/office/drawing/2014/main" id="{AD655996-ADCD-0940-BE9F-6EE7D804F098}"/>
                </a:ext>
              </a:extLst>
            </p:cNvPr>
            <p:cNvSpPr/>
            <p:nvPr/>
          </p:nvSpPr>
          <p:spPr>
            <a:xfrm>
              <a:off x="5876143" y="2068642"/>
              <a:ext cx="5966087" cy="809469"/>
            </a:xfrm>
            <a:prstGeom prst="rect">
              <a:avLst/>
            </a:prstGeom>
            <a:gradFill flip="none" rotWithShape="1">
              <a:gsLst>
                <a:gs pos="0">
                  <a:srgbClr val="C00000">
                    <a:tint val="66000"/>
                    <a:satMod val="160000"/>
                    <a:alpha val="60000"/>
                  </a:srgbClr>
                </a:gs>
                <a:gs pos="50000">
                  <a:srgbClr val="C00000">
                    <a:tint val="44500"/>
                    <a:satMod val="160000"/>
                  </a:srgbClr>
                </a:gs>
                <a:gs pos="100000">
                  <a:srgbClr val="C00000">
                    <a:tint val="23500"/>
                    <a:satMod val="160000"/>
                    <a:alpha val="39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TextBox 46">
              <a:extLst>
                <a:ext uri="{FF2B5EF4-FFF2-40B4-BE49-F238E27FC236}">
                  <a16:creationId xmlns:a16="http://schemas.microsoft.com/office/drawing/2014/main" id="{0BBA7143-C709-4E4D-A668-269EBB793AD8}"/>
                </a:ext>
              </a:extLst>
            </p:cNvPr>
            <p:cNvSpPr txBox="1"/>
            <p:nvPr/>
          </p:nvSpPr>
          <p:spPr>
            <a:xfrm>
              <a:off x="6068522" y="2078406"/>
              <a:ext cx="4067434"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bg2">
                      <a:lumMod val="10000"/>
                    </a:schemeClr>
                  </a:solidFill>
                  <a:latin typeface="Arial" panose="020B0604020202020204" pitchFamily="34" charset="0"/>
                  <a:cs typeface="Arial" panose="020B0604020202020204" pitchFamily="34" charset="0"/>
                </a:rPr>
                <a:t>Criteria:</a:t>
              </a:r>
            </a:p>
            <a:p>
              <a:pPr marL="285750" indent="-285750">
                <a:buFont typeface="Arial" panose="020B0604020202020204" pitchFamily="34" charset="0"/>
                <a:buChar char="•"/>
              </a:pPr>
              <a:r>
                <a:rPr lang="en-US" sz="1400" dirty="0">
                  <a:solidFill>
                    <a:schemeClr val="bg2">
                      <a:lumMod val="10000"/>
                    </a:schemeClr>
                  </a:solidFill>
                  <a:latin typeface="Arial" panose="020B0604020202020204" pitchFamily="34" charset="0"/>
                  <a:cs typeface="Arial" panose="020B0604020202020204" pitchFamily="34" charset="0"/>
                </a:rPr>
                <a:t>Monthly or yearly subscription plan  </a:t>
              </a:r>
            </a:p>
            <a:p>
              <a:pPr marL="285750" indent="-285750">
                <a:buFont typeface="Arial" panose="020B0604020202020204" pitchFamily="34" charset="0"/>
                <a:buChar char="•"/>
              </a:pPr>
              <a:r>
                <a:rPr lang="en-US" sz="1400" dirty="0">
                  <a:solidFill>
                    <a:schemeClr val="bg2">
                      <a:lumMod val="10000"/>
                    </a:schemeClr>
                  </a:solidFill>
                  <a:latin typeface="Arial" panose="020B0604020202020204" pitchFamily="34" charset="0"/>
                  <a:cs typeface="Arial" panose="020B0604020202020204" pitchFamily="34" charset="0"/>
                </a:rPr>
                <a:t>Extra benefits to premium customer</a:t>
              </a:r>
              <a:endParaRPr lang="en-US" sz="1200" dirty="0">
                <a:solidFill>
                  <a:schemeClr val="bg2">
                    <a:lumMod val="10000"/>
                  </a:schemeClr>
                </a:solidFill>
                <a:latin typeface="Arial" panose="020B0604020202020204" pitchFamily="34" charset="0"/>
                <a:cs typeface="Arial" panose="020B0604020202020204" pitchFamily="34" charset="0"/>
              </a:endParaRPr>
            </a:p>
          </p:txBody>
        </p:sp>
      </p:grpSp>
      <p:grpSp>
        <p:nvGrpSpPr>
          <p:cNvPr id="11" name="Group 10">
            <a:extLst>
              <a:ext uri="{FF2B5EF4-FFF2-40B4-BE49-F238E27FC236}">
                <a16:creationId xmlns:a16="http://schemas.microsoft.com/office/drawing/2014/main" id="{07A78E75-E29D-354F-942A-4B5A97DE8F5D}"/>
              </a:ext>
            </a:extLst>
          </p:cNvPr>
          <p:cNvGrpSpPr/>
          <p:nvPr/>
        </p:nvGrpSpPr>
        <p:grpSpPr>
          <a:xfrm>
            <a:off x="4282719" y="2643303"/>
            <a:ext cx="4795883" cy="809469"/>
            <a:chOff x="5876142" y="3038236"/>
            <a:chExt cx="5966087" cy="809469"/>
          </a:xfrm>
        </p:grpSpPr>
        <p:sp>
          <p:nvSpPr>
            <p:cNvPr id="14" name="Rectangle 13">
              <a:extLst>
                <a:ext uri="{FF2B5EF4-FFF2-40B4-BE49-F238E27FC236}">
                  <a16:creationId xmlns:a16="http://schemas.microsoft.com/office/drawing/2014/main" id="{FF466755-080E-8B42-82D7-50F59C60741A}"/>
                </a:ext>
              </a:extLst>
            </p:cNvPr>
            <p:cNvSpPr/>
            <p:nvPr/>
          </p:nvSpPr>
          <p:spPr>
            <a:xfrm>
              <a:off x="5876142" y="3038236"/>
              <a:ext cx="5966087" cy="809469"/>
            </a:xfrm>
            <a:prstGeom prst="rect">
              <a:avLst/>
            </a:prstGeom>
            <a:gradFill flip="none" rotWithShape="1">
              <a:gsLst>
                <a:gs pos="0">
                  <a:srgbClr val="C00000">
                    <a:tint val="66000"/>
                    <a:satMod val="160000"/>
                    <a:alpha val="60000"/>
                  </a:srgbClr>
                </a:gs>
                <a:gs pos="50000">
                  <a:srgbClr val="C00000">
                    <a:tint val="44500"/>
                    <a:satMod val="160000"/>
                  </a:srgbClr>
                </a:gs>
                <a:gs pos="100000">
                  <a:srgbClr val="C00000">
                    <a:tint val="23500"/>
                    <a:satMod val="160000"/>
                    <a:alpha val="39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TextBox 48">
              <a:extLst>
                <a:ext uri="{FF2B5EF4-FFF2-40B4-BE49-F238E27FC236}">
                  <a16:creationId xmlns:a16="http://schemas.microsoft.com/office/drawing/2014/main" id="{DEA9809F-73B1-C04F-AFE8-98A29E001811}"/>
                </a:ext>
              </a:extLst>
            </p:cNvPr>
            <p:cNvSpPr txBox="1"/>
            <p:nvPr/>
          </p:nvSpPr>
          <p:spPr>
            <a:xfrm>
              <a:off x="6068521" y="3152930"/>
              <a:ext cx="5570685"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bg2">
                      <a:lumMod val="10000"/>
                    </a:schemeClr>
                  </a:solidFill>
                  <a:latin typeface="Arial" panose="020B0604020202020204" pitchFamily="34" charset="0"/>
                  <a:cs typeface="Arial" panose="020B0604020202020204" pitchFamily="34" charset="0"/>
                </a:rPr>
                <a:t>Extra</a:t>
              </a:r>
            </a:p>
            <a:p>
              <a:pPr marL="285750" indent="-285750">
                <a:buFont typeface="Arial" panose="020B0604020202020204" pitchFamily="34" charset="0"/>
                <a:buChar char="•"/>
              </a:pPr>
              <a:r>
                <a:rPr lang="en-US" sz="1400" dirty="0">
                  <a:solidFill>
                    <a:schemeClr val="bg2">
                      <a:lumMod val="10000"/>
                    </a:schemeClr>
                  </a:solidFill>
                  <a:latin typeface="Arial" panose="020B0604020202020204" pitchFamily="34" charset="0"/>
                  <a:cs typeface="Arial" panose="020B0604020202020204" pitchFamily="34" charset="0"/>
                </a:rPr>
                <a:t>2 Doctor consultation free then charges will apply</a:t>
              </a:r>
            </a:p>
          </p:txBody>
        </p:sp>
      </p:grpSp>
      <p:pic>
        <p:nvPicPr>
          <p:cNvPr id="12" name="Picture 11">
            <a:extLst>
              <a:ext uri="{FF2B5EF4-FFF2-40B4-BE49-F238E27FC236}">
                <a16:creationId xmlns:a16="http://schemas.microsoft.com/office/drawing/2014/main" id="{3AEB442B-BEAC-4246-9D20-B0CBC2DED09D}"/>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57000"/>
                    </a14:imgEffect>
                  </a14:imgLayer>
                </a14:imgProps>
              </a:ext>
              <a:ext uri="{28A0092B-C50C-407E-A947-70E740481C1C}">
                <a14:useLocalDpi xmlns:a14="http://schemas.microsoft.com/office/drawing/2010/main"/>
              </a:ext>
            </a:extLst>
          </a:blip>
          <a:srcRect/>
          <a:stretch/>
        </p:blipFill>
        <p:spPr>
          <a:xfrm>
            <a:off x="4282719" y="3667402"/>
            <a:ext cx="4770093" cy="2143593"/>
          </a:xfrm>
          <a:prstGeom prst="rect">
            <a:avLst/>
          </a:prstGeom>
        </p:spPr>
      </p:pic>
      <p:sp>
        <p:nvSpPr>
          <p:cNvPr id="13" name="TextBox 55">
            <a:extLst>
              <a:ext uri="{FF2B5EF4-FFF2-40B4-BE49-F238E27FC236}">
                <a16:creationId xmlns:a16="http://schemas.microsoft.com/office/drawing/2014/main" id="{A517FFEF-ADFB-5440-B17A-995E6AF2AE09}"/>
              </a:ext>
            </a:extLst>
          </p:cNvPr>
          <p:cNvSpPr txBox="1"/>
          <p:nvPr/>
        </p:nvSpPr>
        <p:spPr>
          <a:xfrm>
            <a:off x="4418787" y="3742068"/>
            <a:ext cx="3683063"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u="sng" dirty="0">
                <a:solidFill>
                  <a:schemeClr val="bg1"/>
                </a:solidFill>
                <a:latin typeface="Arial" panose="020B0604020202020204" pitchFamily="34" charset="0"/>
                <a:cs typeface="Arial" panose="020B0604020202020204" pitchFamily="34" charset="0"/>
              </a:rPr>
              <a:t>Key Benefits</a:t>
            </a:r>
            <a:endParaRPr lang="en-US" sz="1400" u="sng" dirty="0">
              <a:solidFill>
                <a:schemeClr val="bg1"/>
              </a:solidFill>
              <a:latin typeface="Arial" panose="020B0604020202020204" pitchFamily="34" charset="0"/>
              <a:cs typeface="Arial" panose="020B0604020202020204" pitchFamily="34" charset="0"/>
            </a:endParaRPr>
          </a:p>
        </p:txBody>
      </p:sp>
      <p:sp>
        <p:nvSpPr>
          <p:cNvPr id="34" name="TextBox 34">
            <a:extLst>
              <a:ext uri="{FF2B5EF4-FFF2-40B4-BE49-F238E27FC236}">
                <a16:creationId xmlns:a16="http://schemas.microsoft.com/office/drawing/2014/main" id="{6EE68D66-5EA2-4E2C-BCE8-9F611C1899AB}"/>
              </a:ext>
            </a:extLst>
          </p:cNvPr>
          <p:cNvSpPr txBox="1"/>
          <p:nvPr/>
        </p:nvSpPr>
        <p:spPr>
          <a:xfrm>
            <a:off x="929946" y="3249562"/>
            <a:ext cx="3683063"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bg2">
                    <a:lumMod val="10000"/>
                  </a:schemeClr>
                </a:solidFill>
                <a:latin typeface="Arial" panose="020B0604020202020204" pitchFamily="34" charset="0"/>
                <a:cs typeface="Arial" panose="020B0604020202020204" pitchFamily="34" charset="0"/>
              </a:rPr>
              <a:t>Checkup:</a:t>
            </a:r>
          </a:p>
          <a:p>
            <a:pPr marL="285750" indent="-285750">
              <a:buFont typeface="Arial" panose="020B0604020202020204" pitchFamily="34" charset="0"/>
              <a:buChar char="•"/>
            </a:pPr>
            <a:r>
              <a:rPr lang="en-US" sz="1400" dirty="0">
                <a:solidFill>
                  <a:schemeClr val="bg2">
                    <a:lumMod val="10000"/>
                  </a:schemeClr>
                </a:solidFill>
                <a:latin typeface="Arial" panose="020B0604020202020204" pitchFamily="34" charset="0"/>
                <a:cs typeface="Arial" panose="020B0604020202020204" pitchFamily="34" charset="0"/>
              </a:rPr>
              <a:t>Checkup at doorstep </a:t>
            </a:r>
          </a:p>
          <a:p>
            <a:pPr marL="285750" indent="-285750">
              <a:buFont typeface="Arial" panose="020B0604020202020204" pitchFamily="34" charset="0"/>
              <a:buChar char="•"/>
            </a:pPr>
            <a:r>
              <a:rPr lang="en-US" sz="1400" dirty="0">
                <a:solidFill>
                  <a:schemeClr val="bg2">
                    <a:lumMod val="10000"/>
                  </a:schemeClr>
                </a:solidFill>
                <a:latin typeface="Arial" panose="020B0604020202020204" pitchFamily="34" charset="0"/>
                <a:cs typeface="Arial" panose="020B0604020202020204" pitchFamily="34" charset="0"/>
              </a:rPr>
              <a:t>Time as per patient’s convenience</a:t>
            </a:r>
          </a:p>
        </p:txBody>
      </p:sp>
      <p:sp>
        <p:nvSpPr>
          <p:cNvPr id="35" name="TextBox 34">
            <a:extLst>
              <a:ext uri="{FF2B5EF4-FFF2-40B4-BE49-F238E27FC236}">
                <a16:creationId xmlns:a16="http://schemas.microsoft.com/office/drawing/2014/main" id="{F1CDB16F-B80F-4D6C-98F4-2A72E8E5CB4F}"/>
              </a:ext>
            </a:extLst>
          </p:cNvPr>
          <p:cNvSpPr txBox="1"/>
          <p:nvPr/>
        </p:nvSpPr>
        <p:spPr>
          <a:xfrm>
            <a:off x="4491792" y="4254360"/>
            <a:ext cx="4118808" cy="1169551"/>
          </a:xfrm>
          <a:prstGeom prst="rect">
            <a:avLst/>
          </a:prstGeom>
          <a:noFill/>
        </p:spPr>
        <p:txBody>
          <a:bodyPr wrap="square" rtlCol="0">
            <a:spAutoFit/>
          </a:bodyPr>
          <a:lstStyle/>
          <a:p>
            <a:pPr marL="342900" indent="-342900">
              <a:buFont typeface="+mj-lt"/>
              <a:buAutoNum type="arabicPeriod"/>
            </a:pPr>
            <a:r>
              <a:rPr lang="en-US" sz="1400" dirty="0">
                <a:solidFill>
                  <a:schemeClr val="bg1"/>
                </a:solidFill>
                <a:latin typeface="Arial" panose="020B0604020202020204" pitchFamily="34" charset="0"/>
                <a:cs typeface="Arial" panose="020B0604020202020204" pitchFamily="34" charset="0"/>
              </a:rPr>
              <a:t>Every healthcare benefits at your doorstep</a:t>
            </a:r>
          </a:p>
          <a:p>
            <a:pPr marL="342900" indent="-342900">
              <a:buFont typeface="+mj-lt"/>
              <a:buAutoNum type="arabicPeriod"/>
            </a:pPr>
            <a:endParaRPr lang="en-US" sz="1400"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r>
              <a:rPr lang="en-US" sz="1400" dirty="0">
                <a:solidFill>
                  <a:schemeClr val="bg1"/>
                </a:solidFill>
                <a:latin typeface="Arial" panose="020B0604020202020204" pitchFamily="34" charset="0"/>
                <a:cs typeface="Arial" panose="020B0604020202020204" pitchFamily="34" charset="0"/>
              </a:rPr>
              <a:t>Everything in one place (app)</a:t>
            </a:r>
          </a:p>
          <a:p>
            <a:pPr marL="342900" indent="-342900">
              <a:buFont typeface="+mj-lt"/>
              <a:buAutoNum type="arabicPeriod"/>
            </a:pPr>
            <a:endParaRPr lang="en-US" sz="1400"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r>
              <a:rPr lang="en-US" sz="1400" dirty="0">
                <a:solidFill>
                  <a:schemeClr val="bg1"/>
                </a:solidFill>
                <a:latin typeface="Arial" panose="020B0604020202020204" pitchFamily="34" charset="0"/>
                <a:cs typeface="Arial" panose="020B0604020202020204" pitchFamily="34" charset="0"/>
              </a:rPr>
              <a:t>Improve customer base</a:t>
            </a:r>
            <a:endParaRPr lang="en-US" sz="1200" dirty="0">
              <a:solidFill>
                <a:schemeClr val="bg1"/>
              </a:solidFill>
              <a:latin typeface="Arial" panose="020B0604020202020204" pitchFamily="34" charset="0"/>
              <a:cs typeface="Arial" panose="020B0604020202020204" pitchFamily="34" charset="0"/>
            </a:endParaRPr>
          </a:p>
        </p:txBody>
      </p:sp>
      <p:sp>
        <p:nvSpPr>
          <p:cNvPr id="19" name="Google Shape;173;p35">
            <a:extLst>
              <a:ext uri="{FF2B5EF4-FFF2-40B4-BE49-F238E27FC236}">
                <a16:creationId xmlns:a16="http://schemas.microsoft.com/office/drawing/2014/main" id="{58CA6579-8B9C-4540-8548-0057198B3B2A}"/>
              </a:ext>
            </a:extLst>
          </p:cNvPr>
          <p:cNvSpPr txBox="1"/>
          <p:nvPr/>
        </p:nvSpPr>
        <p:spPr>
          <a:xfrm>
            <a:off x="3342730" y="204712"/>
            <a:ext cx="5745203" cy="509805"/>
          </a:xfrm>
          <a:prstGeom prst="rect">
            <a:avLst/>
          </a:prstGeom>
          <a:noFill/>
          <a:ln>
            <a:noFill/>
          </a:ln>
        </p:spPr>
        <p:txBody>
          <a:bodyPr spcFirstLastPara="1" wrap="square" lIns="121900" tIns="121900" rIns="121900" bIns="121900" anchor="ctr" anchorCtr="0">
            <a:noAutofit/>
          </a:bodyPr>
          <a:lstStyle/>
          <a:p>
            <a:pPr marL="203195">
              <a:buSzPts val="1200"/>
            </a:pPr>
            <a:r>
              <a:rPr lang="en-IN" b="1" dirty="0">
                <a:solidFill>
                  <a:srgbClr val="C00000"/>
                </a:solidFill>
                <a:ea typeface="Roboto Mono" panose="020B0604020202020204" charset="0"/>
                <a:cs typeface="Roboto Mono"/>
                <a:sym typeface="Roboto Mono"/>
              </a:rPr>
              <a:t>Specification 3 : Online consultation, </a:t>
            </a:r>
            <a:r>
              <a:rPr lang="en-IN" b="1" dirty="0" err="1">
                <a:solidFill>
                  <a:srgbClr val="C00000"/>
                </a:solidFill>
                <a:ea typeface="Roboto Mono" panose="020B0604020202020204" charset="0"/>
                <a:cs typeface="Roboto Mono"/>
                <a:sym typeface="Roboto Mono"/>
              </a:rPr>
              <a:t>checkup</a:t>
            </a:r>
            <a:r>
              <a:rPr lang="en-IN" b="1" dirty="0">
                <a:solidFill>
                  <a:srgbClr val="C00000"/>
                </a:solidFill>
                <a:ea typeface="Roboto Mono" panose="020B0604020202020204" charset="0"/>
                <a:cs typeface="Roboto Mono"/>
                <a:sym typeface="Roboto Mono"/>
              </a:rPr>
              <a:t> and physical fitness.</a:t>
            </a:r>
            <a:endParaRPr b="1" dirty="0">
              <a:solidFill>
                <a:srgbClr val="C00000"/>
              </a:solidFill>
              <a:ea typeface="Roboto Mono" panose="020B0604020202020204" charset="0"/>
              <a:cs typeface="Roboto Mono"/>
              <a:sym typeface="Roboto Mono"/>
            </a:endParaRPr>
          </a:p>
        </p:txBody>
      </p:sp>
      <p:sp>
        <p:nvSpPr>
          <p:cNvPr id="20" name="Oval 19">
            <a:extLst>
              <a:ext uri="{FF2B5EF4-FFF2-40B4-BE49-F238E27FC236}">
                <a16:creationId xmlns:a16="http://schemas.microsoft.com/office/drawing/2014/main" id="{247E05FA-E38C-47EC-A174-2FFC4CBACC8C}"/>
              </a:ext>
            </a:extLst>
          </p:cNvPr>
          <p:cNvSpPr/>
          <p:nvPr/>
        </p:nvSpPr>
        <p:spPr>
          <a:xfrm>
            <a:off x="2235297" y="328935"/>
            <a:ext cx="163980" cy="169333"/>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21" name="Oval 20">
            <a:extLst>
              <a:ext uri="{FF2B5EF4-FFF2-40B4-BE49-F238E27FC236}">
                <a16:creationId xmlns:a16="http://schemas.microsoft.com/office/drawing/2014/main" id="{5F6D4191-95D0-4B60-89E6-CCC24F5B26D2}"/>
              </a:ext>
            </a:extLst>
          </p:cNvPr>
          <p:cNvSpPr/>
          <p:nvPr/>
        </p:nvSpPr>
        <p:spPr>
          <a:xfrm flipV="1">
            <a:off x="2533850" y="320255"/>
            <a:ext cx="163980" cy="169333"/>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22" name="Oval 21">
            <a:extLst>
              <a:ext uri="{FF2B5EF4-FFF2-40B4-BE49-F238E27FC236}">
                <a16:creationId xmlns:a16="http://schemas.microsoft.com/office/drawing/2014/main" id="{E1C4758D-C11A-4BD5-AD13-2A558C26E981}"/>
              </a:ext>
            </a:extLst>
          </p:cNvPr>
          <p:cNvSpPr/>
          <p:nvPr/>
        </p:nvSpPr>
        <p:spPr>
          <a:xfrm>
            <a:off x="2832403" y="327805"/>
            <a:ext cx="163980" cy="169333"/>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23" name="Oval 22">
            <a:extLst>
              <a:ext uri="{FF2B5EF4-FFF2-40B4-BE49-F238E27FC236}">
                <a16:creationId xmlns:a16="http://schemas.microsoft.com/office/drawing/2014/main" id="{A6CBD9A4-3ADD-497C-B318-649D61045C49}"/>
              </a:ext>
            </a:extLst>
          </p:cNvPr>
          <p:cNvSpPr/>
          <p:nvPr/>
        </p:nvSpPr>
        <p:spPr>
          <a:xfrm>
            <a:off x="3130956" y="328577"/>
            <a:ext cx="163980" cy="169333"/>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pic>
        <p:nvPicPr>
          <p:cNvPr id="24" name="Picture 2" descr="team INCUBATION | LinkedIn">
            <a:extLst>
              <a:ext uri="{FF2B5EF4-FFF2-40B4-BE49-F238E27FC236}">
                <a16:creationId xmlns:a16="http://schemas.microsoft.com/office/drawing/2014/main" id="{4A43E8F3-5DEA-42E0-BD3D-E04B2F5834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56" y="17308"/>
            <a:ext cx="1719143" cy="7897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team INCUBATION | LinkedIn">
            <a:extLst>
              <a:ext uri="{FF2B5EF4-FFF2-40B4-BE49-F238E27FC236}">
                <a16:creationId xmlns:a16="http://schemas.microsoft.com/office/drawing/2014/main" id="{79575361-055D-4F13-92DB-125C444584D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6712"/>
          <a:stretch/>
        </p:blipFill>
        <p:spPr bwMode="auto">
          <a:xfrm>
            <a:off x="7239000" y="6414368"/>
            <a:ext cx="1905000" cy="443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889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a:extLst>
              <a:ext uri="{FF2B5EF4-FFF2-40B4-BE49-F238E27FC236}">
                <a16:creationId xmlns:a16="http://schemas.microsoft.com/office/drawing/2014/main" id="{74F2BBDA-953B-498C-9728-B6D343D61528}"/>
              </a:ext>
            </a:extLst>
          </p:cNvPr>
          <p:cNvSpPr/>
          <p:nvPr/>
        </p:nvSpPr>
        <p:spPr>
          <a:xfrm>
            <a:off x="246901" y="4934563"/>
            <a:ext cx="1180929" cy="1083733"/>
          </a:xfrm>
          <a:prstGeom prst="ellipse">
            <a:avLst/>
          </a:prstGeom>
          <a:solidFill>
            <a:srgbClr val="E38C91">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0B8F8E3F-9215-4860-9C16-CBF120A348B6}"/>
              </a:ext>
            </a:extLst>
          </p:cNvPr>
          <p:cNvGrpSpPr/>
          <p:nvPr/>
        </p:nvGrpSpPr>
        <p:grpSpPr>
          <a:xfrm>
            <a:off x="76201" y="1388533"/>
            <a:ext cx="4571999" cy="5080000"/>
            <a:chOff x="609600" y="1388533"/>
            <a:chExt cx="3979333" cy="5080000"/>
          </a:xfrm>
        </p:grpSpPr>
        <p:sp>
          <p:nvSpPr>
            <p:cNvPr id="3" name="Rectangle 2">
              <a:extLst>
                <a:ext uri="{FF2B5EF4-FFF2-40B4-BE49-F238E27FC236}">
                  <a16:creationId xmlns:a16="http://schemas.microsoft.com/office/drawing/2014/main" id="{7C33E871-2C43-466A-9655-AB2A4FE874C0}"/>
                </a:ext>
              </a:extLst>
            </p:cNvPr>
            <p:cNvSpPr/>
            <p:nvPr/>
          </p:nvSpPr>
          <p:spPr>
            <a:xfrm>
              <a:off x="609600" y="1388533"/>
              <a:ext cx="3979333" cy="457200"/>
            </a:xfrm>
            <a:prstGeom prst="rect">
              <a:avLst/>
            </a:prstGeom>
            <a:noFill/>
            <a:ln>
              <a:solidFill>
                <a:srgbClr val="C73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69031F7-6298-4393-8FEF-9B8799D10689}"/>
                </a:ext>
              </a:extLst>
            </p:cNvPr>
            <p:cNvSpPr/>
            <p:nvPr/>
          </p:nvSpPr>
          <p:spPr>
            <a:xfrm>
              <a:off x="609600" y="1388533"/>
              <a:ext cx="3979333" cy="5080000"/>
            </a:xfrm>
            <a:prstGeom prst="rect">
              <a:avLst/>
            </a:prstGeom>
            <a:noFill/>
            <a:ln>
              <a:solidFill>
                <a:srgbClr val="C73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riangle 6">
            <a:extLst>
              <a:ext uri="{FF2B5EF4-FFF2-40B4-BE49-F238E27FC236}">
                <a16:creationId xmlns:a16="http://schemas.microsoft.com/office/drawing/2014/main" id="{8427EA30-15D2-44C3-9B04-B263A6D720D4}"/>
              </a:ext>
            </a:extLst>
          </p:cNvPr>
          <p:cNvSpPr/>
          <p:nvPr/>
        </p:nvSpPr>
        <p:spPr>
          <a:xfrm rot="10800000">
            <a:off x="2218264" y="1727200"/>
            <a:ext cx="175956" cy="287866"/>
          </a:xfrm>
          <a:prstGeom prst="triangle">
            <a:avLst/>
          </a:prstGeom>
          <a:solidFill>
            <a:srgbClr val="C00000"/>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7">
            <a:extLst>
              <a:ext uri="{FF2B5EF4-FFF2-40B4-BE49-F238E27FC236}">
                <a16:creationId xmlns:a16="http://schemas.microsoft.com/office/drawing/2014/main" id="{90131C29-3A92-4203-B862-794DE7DEEF5F}"/>
              </a:ext>
            </a:extLst>
          </p:cNvPr>
          <p:cNvSpPr/>
          <p:nvPr/>
        </p:nvSpPr>
        <p:spPr>
          <a:xfrm>
            <a:off x="2463797" y="1676401"/>
            <a:ext cx="175956" cy="287866"/>
          </a:xfrm>
          <a:prstGeom prst="triangle">
            <a:avLst/>
          </a:prstGeom>
          <a:solidFill>
            <a:srgbClr val="C00000"/>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AB6F9A0-44EC-443F-A235-25FEDBA944EB}"/>
              </a:ext>
            </a:extLst>
          </p:cNvPr>
          <p:cNvSpPr txBox="1"/>
          <p:nvPr/>
        </p:nvSpPr>
        <p:spPr>
          <a:xfrm>
            <a:off x="1811866" y="1422400"/>
            <a:ext cx="1693334" cy="338554"/>
          </a:xfrm>
          <a:prstGeom prst="rect">
            <a:avLst/>
          </a:prstGeom>
          <a:noFill/>
        </p:spPr>
        <p:txBody>
          <a:bodyPr wrap="square" rtlCol="0">
            <a:spAutoFit/>
          </a:bodyPr>
          <a:lstStyle/>
          <a:p>
            <a:r>
              <a:rPr lang="en-US" sz="1600" b="1" dirty="0">
                <a:solidFill>
                  <a:srgbClr val="C00000"/>
                </a:solidFill>
              </a:rPr>
              <a:t>Key Insights</a:t>
            </a:r>
          </a:p>
        </p:txBody>
      </p:sp>
      <p:pic>
        <p:nvPicPr>
          <p:cNvPr id="8" name="Picture 7">
            <a:extLst>
              <a:ext uri="{FF2B5EF4-FFF2-40B4-BE49-F238E27FC236}">
                <a16:creationId xmlns:a16="http://schemas.microsoft.com/office/drawing/2014/main" id="{73AA2E6F-F139-4871-AA66-76C2D75AD5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99462" y="1432872"/>
            <a:ext cx="424597" cy="361949"/>
          </a:xfrm>
          <a:prstGeom prst="rect">
            <a:avLst/>
          </a:prstGeom>
        </p:spPr>
      </p:pic>
      <p:grpSp>
        <p:nvGrpSpPr>
          <p:cNvPr id="9" name="Group 8">
            <a:extLst>
              <a:ext uri="{FF2B5EF4-FFF2-40B4-BE49-F238E27FC236}">
                <a16:creationId xmlns:a16="http://schemas.microsoft.com/office/drawing/2014/main" id="{3B5B0306-8018-4603-813C-F2791356783D}"/>
              </a:ext>
            </a:extLst>
          </p:cNvPr>
          <p:cNvGrpSpPr/>
          <p:nvPr/>
        </p:nvGrpSpPr>
        <p:grpSpPr>
          <a:xfrm>
            <a:off x="228600" y="2133599"/>
            <a:ext cx="4267201" cy="3671333"/>
            <a:chOff x="660402" y="1998133"/>
            <a:chExt cx="3915989" cy="3671333"/>
          </a:xfrm>
        </p:grpSpPr>
        <p:grpSp>
          <p:nvGrpSpPr>
            <p:cNvPr id="10" name="Group 9">
              <a:extLst>
                <a:ext uri="{FF2B5EF4-FFF2-40B4-BE49-F238E27FC236}">
                  <a16:creationId xmlns:a16="http://schemas.microsoft.com/office/drawing/2014/main" id="{74321962-7069-43D0-A53E-A04BA660713A}"/>
                </a:ext>
              </a:extLst>
            </p:cNvPr>
            <p:cNvGrpSpPr/>
            <p:nvPr/>
          </p:nvGrpSpPr>
          <p:grpSpPr>
            <a:xfrm>
              <a:off x="660402" y="1998133"/>
              <a:ext cx="1164076" cy="2455334"/>
              <a:chOff x="660402" y="1998133"/>
              <a:chExt cx="1164076" cy="2455334"/>
            </a:xfrm>
          </p:grpSpPr>
          <p:sp>
            <p:nvSpPr>
              <p:cNvPr id="14" name="Oval 13">
                <a:extLst>
                  <a:ext uri="{FF2B5EF4-FFF2-40B4-BE49-F238E27FC236}">
                    <a16:creationId xmlns:a16="http://schemas.microsoft.com/office/drawing/2014/main" id="{AB088CF5-7D8A-4867-BE1B-223EF49086C8}"/>
                  </a:ext>
                </a:extLst>
              </p:cNvPr>
              <p:cNvSpPr/>
              <p:nvPr/>
            </p:nvSpPr>
            <p:spPr>
              <a:xfrm>
                <a:off x="660402" y="1998133"/>
                <a:ext cx="1083733" cy="1083733"/>
              </a:xfrm>
              <a:prstGeom prst="ellipse">
                <a:avLst/>
              </a:prstGeom>
              <a:solidFill>
                <a:srgbClr val="E38C91">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E69A410-3F29-4684-8702-50D214F21411}"/>
                  </a:ext>
                </a:extLst>
              </p:cNvPr>
              <p:cNvSpPr txBox="1"/>
              <p:nvPr/>
            </p:nvSpPr>
            <p:spPr>
              <a:xfrm>
                <a:off x="740745" y="2270329"/>
                <a:ext cx="1083733" cy="584775"/>
              </a:xfrm>
              <a:prstGeom prst="rect">
                <a:avLst/>
              </a:prstGeom>
              <a:noFill/>
            </p:spPr>
            <p:txBody>
              <a:bodyPr wrap="square" rtlCol="0">
                <a:spAutoFit/>
              </a:bodyPr>
              <a:lstStyle/>
              <a:p>
                <a:r>
                  <a:rPr lang="en-US" sz="3200" b="1" dirty="0">
                    <a:solidFill>
                      <a:schemeClr val="bg2">
                        <a:lumMod val="10000"/>
                      </a:schemeClr>
                    </a:solidFill>
                    <a:latin typeface="Arial" panose="020B0604020202020204" pitchFamily="34" charset="0"/>
                    <a:cs typeface="Arial" panose="020B0604020202020204" pitchFamily="34" charset="0"/>
                  </a:rPr>
                  <a:t>99%</a:t>
                </a:r>
                <a:endParaRPr lang="en-US" sz="2800" dirty="0">
                  <a:solidFill>
                    <a:schemeClr val="bg2">
                      <a:lumMod val="10000"/>
                    </a:schemeClr>
                  </a:solidFill>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91019D73-41FD-4374-BA11-9A9178620EB2}"/>
                  </a:ext>
                </a:extLst>
              </p:cNvPr>
              <p:cNvSpPr/>
              <p:nvPr/>
            </p:nvSpPr>
            <p:spPr>
              <a:xfrm>
                <a:off x="660402" y="3369734"/>
                <a:ext cx="1083733" cy="1083733"/>
              </a:xfrm>
              <a:prstGeom prst="ellipse">
                <a:avLst/>
              </a:prstGeom>
              <a:solidFill>
                <a:srgbClr val="E38C91">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C9EB007-0FF3-47DE-B321-CD568E065AA1}"/>
                </a:ext>
              </a:extLst>
            </p:cNvPr>
            <p:cNvSpPr txBox="1"/>
            <p:nvPr/>
          </p:nvSpPr>
          <p:spPr>
            <a:xfrm>
              <a:off x="1785479" y="2241839"/>
              <a:ext cx="2790912" cy="523220"/>
            </a:xfrm>
            <a:prstGeom prst="rect">
              <a:avLst/>
            </a:prstGeom>
            <a:noFill/>
          </p:spPr>
          <p:txBody>
            <a:bodyPr wrap="square" rtlCol="0">
              <a:spAutoFit/>
            </a:bodyPr>
            <a:lstStyle/>
            <a:p>
              <a:r>
                <a:rPr lang="en-US" sz="1400" b="1" dirty="0">
                  <a:solidFill>
                    <a:schemeClr val="bg2">
                      <a:lumMod val="10000"/>
                    </a:schemeClr>
                  </a:solidFill>
                  <a:latin typeface="Arial" panose="020B0604020202020204" pitchFamily="34" charset="0"/>
                  <a:cs typeface="Arial" panose="020B0604020202020204" pitchFamily="34" charset="0"/>
                </a:rPr>
                <a:t>Ask symptoms from patients unless 99% match with disease.</a:t>
              </a:r>
              <a:endParaRPr lang="en-US" sz="1200" dirty="0">
                <a:solidFill>
                  <a:schemeClr val="bg2">
                    <a:lumMod val="1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A556F80B-3027-4BD0-8F92-41350491E03C}"/>
                </a:ext>
              </a:extLst>
            </p:cNvPr>
            <p:cNvSpPr txBox="1"/>
            <p:nvPr/>
          </p:nvSpPr>
          <p:spPr>
            <a:xfrm>
              <a:off x="1785479" y="3415166"/>
              <a:ext cx="2528840" cy="954107"/>
            </a:xfrm>
            <a:prstGeom prst="rect">
              <a:avLst/>
            </a:prstGeom>
            <a:noFill/>
          </p:spPr>
          <p:txBody>
            <a:bodyPr wrap="square" rtlCol="0">
              <a:spAutoFit/>
            </a:bodyPr>
            <a:lstStyle/>
            <a:p>
              <a:r>
                <a:rPr lang="en-US" sz="1400" b="1" dirty="0">
                  <a:solidFill>
                    <a:schemeClr val="bg2">
                      <a:lumMod val="10000"/>
                    </a:schemeClr>
                  </a:solidFill>
                  <a:latin typeface="Arial" panose="020B0604020202020204" pitchFamily="34" charset="0"/>
                  <a:cs typeface="Arial" panose="020B0604020202020204" pitchFamily="34" charset="0"/>
                </a:rPr>
                <a:t>Suggest online consultation if less confidence interval for disease or according to severity of disease.</a:t>
              </a:r>
              <a:endParaRPr lang="en-US" sz="1200" dirty="0">
                <a:solidFill>
                  <a:schemeClr val="bg2">
                    <a:lumMod val="10000"/>
                  </a:scheme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F3F6FB9-6B7D-4217-B6CF-F0DB5F3E2763}"/>
                </a:ext>
              </a:extLst>
            </p:cNvPr>
            <p:cNvSpPr txBox="1"/>
            <p:nvPr/>
          </p:nvSpPr>
          <p:spPr>
            <a:xfrm>
              <a:off x="1785478" y="4930802"/>
              <a:ext cx="2528840" cy="738664"/>
            </a:xfrm>
            <a:prstGeom prst="rect">
              <a:avLst/>
            </a:prstGeom>
            <a:noFill/>
          </p:spPr>
          <p:txBody>
            <a:bodyPr wrap="square" rtlCol="0">
              <a:spAutoFit/>
            </a:bodyPr>
            <a:lstStyle/>
            <a:p>
              <a:r>
                <a:rPr lang="en-US" sz="1400" b="1" dirty="0">
                  <a:solidFill>
                    <a:schemeClr val="bg2">
                      <a:lumMod val="10000"/>
                    </a:schemeClr>
                  </a:solidFill>
                  <a:latin typeface="Arial" panose="020B0604020202020204" pitchFamily="34" charset="0"/>
                  <a:cs typeface="Arial" panose="020B0604020202020204" pitchFamily="34" charset="0"/>
                </a:rPr>
                <a:t>Suggest possible cure for the disease and recommend our medication supply.</a:t>
              </a:r>
              <a:endParaRPr lang="en-US" sz="1200" dirty="0">
                <a:solidFill>
                  <a:schemeClr val="bg2">
                    <a:lumMod val="10000"/>
                  </a:schemeClr>
                </a:solidFill>
                <a:latin typeface="Arial" panose="020B0604020202020204" pitchFamily="34" charset="0"/>
                <a:cs typeface="Arial" panose="020B0604020202020204" pitchFamily="34" charset="0"/>
              </a:endParaRPr>
            </a:p>
          </p:txBody>
        </p:sp>
      </p:grpSp>
      <p:pic>
        <p:nvPicPr>
          <p:cNvPr id="17" name="Picture 16">
            <a:extLst>
              <a:ext uri="{FF2B5EF4-FFF2-40B4-BE49-F238E27FC236}">
                <a16:creationId xmlns:a16="http://schemas.microsoft.com/office/drawing/2014/main" id="{963C6F33-EC07-4B7B-BBB3-6C03BD43A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3841" y="3657599"/>
            <a:ext cx="410445" cy="778934"/>
          </a:xfrm>
          <a:prstGeom prst="rect">
            <a:avLst/>
          </a:prstGeom>
        </p:spPr>
      </p:pic>
      <p:pic>
        <p:nvPicPr>
          <p:cNvPr id="18" name="Picture 17">
            <a:extLst>
              <a:ext uri="{FF2B5EF4-FFF2-40B4-BE49-F238E27FC236}">
                <a16:creationId xmlns:a16="http://schemas.microsoft.com/office/drawing/2014/main" id="{3271E0E0-8676-4479-9C20-B15145E4A60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3388" y="5096932"/>
            <a:ext cx="405984" cy="770467"/>
          </a:xfrm>
          <a:prstGeom prst="rect">
            <a:avLst/>
          </a:prstGeom>
        </p:spPr>
      </p:pic>
      <p:pic>
        <p:nvPicPr>
          <p:cNvPr id="19" name="Picture 18">
            <a:extLst>
              <a:ext uri="{FF2B5EF4-FFF2-40B4-BE49-F238E27FC236}">
                <a16:creationId xmlns:a16="http://schemas.microsoft.com/office/drawing/2014/main" id="{AA22A754-7DDD-48DE-8FD7-582C659D6342}"/>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72000"/>
                    </a14:imgEffect>
                  </a14:imgLayer>
                </a14:imgProps>
              </a:ext>
              <a:ext uri="{28A0092B-C50C-407E-A947-70E740481C1C}">
                <a14:useLocalDpi xmlns:a14="http://schemas.microsoft.com/office/drawing/2010/main"/>
              </a:ext>
            </a:extLst>
          </a:blip>
          <a:srcRect/>
          <a:stretch/>
        </p:blipFill>
        <p:spPr>
          <a:xfrm>
            <a:off x="4648200" y="1381478"/>
            <a:ext cx="4343401" cy="5087056"/>
          </a:xfrm>
          <a:prstGeom prst="rect">
            <a:avLst/>
          </a:prstGeom>
        </p:spPr>
      </p:pic>
      <p:sp>
        <p:nvSpPr>
          <p:cNvPr id="20" name="TextBox 19">
            <a:extLst>
              <a:ext uri="{FF2B5EF4-FFF2-40B4-BE49-F238E27FC236}">
                <a16:creationId xmlns:a16="http://schemas.microsoft.com/office/drawing/2014/main" id="{3E3844C1-6AEA-4C62-A456-B9582E472BC0}"/>
              </a:ext>
            </a:extLst>
          </p:cNvPr>
          <p:cNvSpPr txBox="1"/>
          <p:nvPr/>
        </p:nvSpPr>
        <p:spPr>
          <a:xfrm>
            <a:off x="5729633" y="1532391"/>
            <a:ext cx="1018227" cy="369332"/>
          </a:xfrm>
          <a:prstGeom prst="rect">
            <a:avLst/>
          </a:prstGeom>
          <a:noFill/>
        </p:spPr>
        <p:txBody>
          <a:bodyPr wrap="none" rtlCol="0">
            <a:spAutoFit/>
          </a:bodyPr>
          <a:lstStyle/>
          <a:p>
            <a:r>
              <a:rPr lang="en-US" b="1" i="1" dirty="0">
                <a:solidFill>
                  <a:schemeClr val="bg1"/>
                </a:solidFill>
              </a:rPr>
              <a:t>“Excel”</a:t>
            </a:r>
          </a:p>
        </p:txBody>
      </p:sp>
      <p:sp>
        <p:nvSpPr>
          <p:cNvPr id="21" name="TextBox 20">
            <a:extLst>
              <a:ext uri="{FF2B5EF4-FFF2-40B4-BE49-F238E27FC236}">
                <a16:creationId xmlns:a16="http://schemas.microsoft.com/office/drawing/2014/main" id="{722789A1-68C1-4977-BB3F-F950C65740A0}"/>
              </a:ext>
            </a:extLst>
          </p:cNvPr>
          <p:cNvSpPr txBox="1"/>
          <p:nvPr/>
        </p:nvSpPr>
        <p:spPr>
          <a:xfrm>
            <a:off x="4749799" y="2383077"/>
            <a:ext cx="526106" cy="584775"/>
          </a:xfrm>
          <a:prstGeom prst="rect">
            <a:avLst/>
          </a:prstGeom>
          <a:noFill/>
        </p:spPr>
        <p:txBody>
          <a:bodyPr wrap="none" rtlCol="0">
            <a:spAutoFit/>
          </a:bodyPr>
          <a:lstStyle/>
          <a:p>
            <a:r>
              <a:rPr lang="en-US" sz="3200" b="1" dirty="0">
                <a:solidFill>
                  <a:schemeClr val="bg1"/>
                </a:solidFill>
              </a:rPr>
              <a:t>1.</a:t>
            </a:r>
          </a:p>
        </p:txBody>
      </p:sp>
      <p:sp>
        <p:nvSpPr>
          <p:cNvPr id="22" name="TextBox 21">
            <a:extLst>
              <a:ext uri="{FF2B5EF4-FFF2-40B4-BE49-F238E27FC236}">
                <a16:creationId xmlns:a16="http://schemas.microsoft.com/office/drawing/2014/main" id="{1448B38D-5E70-44C8-9872-46898FE19FBE}"/>
              </a:ext>
            </a:extLst>
          </p:cNvPr>
          <p:cNvSpPr txBox="1"/>
          <p:nvPr/>
        </p:nvSpPr>
        <p:spPr>
          <a:xfrm>
            <a:off x="4755261" y="5023253"/>
            <a:ext cx="526106" cy="584775"/>
          </a:xfrm>
          <a:prstGeom prst="rect">
            <a:avLst/>
          </a:prstGeom>
          <a:noFill/>
        </p:spPr>
        <p:txBody>
          <a:bodyPr wrap="none" rtlCol="0">
            <a:spAutoFit/>
          </a:bodyPr>
          <a:lstStyle/>
          <a:p>
            <a:r>
              <a:rPr lang="en-US" sz="3200" b="1" dirty="0">
                <a:solidFill>
                  <a:schemeClr val="bg1"/>
                </a:solidFill>
              </a:rPr>
              <a:t>3.</a:t>
            </a:r>
          </a:p>
        </p:txBody>
      </p:sp>
      <p:sp>
        <p:nvSpPr>
          <p:cNvPr id="23" name="TextBox 22">
            <a:extLst>
              <a:ext uri="{FF2B5EF4-FFF2-40B4-BE49-F238E27FC236}">
                <a16:creationId xmlns:a16="http://schemas.microsoft.com/office/drawing/2014/main" id="{3E8E1FB2-EAC2-4147-98FE-40577B4E191A}"/>
              </a:ext>
            </a:extLst>
          </p:cNvPr>
          <p:cNvSpPr txBox="1"/>
          <p:nvPr/>
        </p:nvSpPr>
        <p:spPr>
          <a:xfrm>
            <a:off x="4766147" y="3699934"/>
            <a:ext cx="526106" cy="584775"/>
          </a:xfrm>
          <a:prstGeom prst="rect">
            <a:avLst/>
          </a:prstGeom>
          <a:noFill/>
        </p:spPr>
        <p:txBody>
          <a:bodyPr wrap="none" rtlCol="0">
            <a:spAutoFit/>
          </a:bodyPr>
          <a:lstStyle/>
          <a:p>
            <a:r>
              <a:rPr lang="en-US" sz="3200" b="1" dirty="0">
                <a:solidFill>
                  <a:schemeClr val="bg1"/>
                </a:solidFill>
              </a:rPr>
              <a:t>2.</a:t>
            </a:r>
          </a:p>
        </p:txBody>
      </p:sp>
      <p:cxnSp>
        <p:nvCxnSpPr>
          <p:cNvPr id="24" name="Straight Connector 23">
            <a:extLst>
              <a:ext uri="{FF2B5EF4-FFF2-40B4-BE49-F238E27FC236}">
                <a16:creationId xmlns:a16="http://schemas.microsoft.com/office/drawing/2014/main" id="{A1105213-CE15-48A2-964C-18140C6E3CDF}"/>
              </a:ext>
            </a:extLst>
          </p:cNvPr>
          <p:cNvCxnSpPr/>
          <p:nvPr/>
        </p:nvCxnSpPr>
        <p:spPr>
          <a:xfrm>
            <a:off x="5292253" y="2269414"/>
            <a:ext cx="0" cy="762000"/>
          </a:xfrm>
          <a:prstGeom prst="line">
            <a:avLst/>
          </a:prstGeom>
          <a:ln w="25400">
            <a:solidFill>
              <a:schemeClr val="bg1">
                <a:alpha val="78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12BBC79-4D33-4696-A2A4-C101D6A63EC7}"/>
              </a:ext>
            </a:extLst>
          </p:cNvPr>
          <p:cNvCxnSpPr/>
          <p:nvPr/>
        </p:nvCxnSpPr>
        <p:spPr>
          <a:xfrm>
            <a:off x="5275905" y="3611321"/>
            <a:ext cx="0" cy="762000"/>
          </a:xfrm>
          <a:prstGeom prst="line">
            <a:avLst/>
          </a:prstGeom>
          <a:ln w="25400">
            <a:solidFill>
              <a:schemeClr val="bg1">
                <a:alpha val="78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FB423E2-4BB8-4FC6-9102-FE9230381582}"/>
              </a:ext>
            </a:extLst>
          </p:cNvPr>
          <p:cNvCxnSpPr/>
          <p:nvPr/>
        </p:nvCxnSpPr>
        <p:spPr>
          <a:xfrm>
            <a:off x="5270721" y="4951081"/>
            <a:ext cx="0" cy="762000"/>
          </a:xfrm>
          <a:prstGeom prst="line">
            <a:avLst/>
          </a:prstGeom>
          <a:ln w="25400">
            <a:solidFill>
              <a:schemeClr val="bg1">
                <a:alpha val="78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5D30863-ED46-4503-8E20-7083A1819026}"/>
              </a:ext>
            </a:extLst>
          </p:cNvPr>
          <p:cNvSpPr txBox="1"/>
          <p:nvPr/>
        </p:nvSpPr>
        <p:spPr>
          <a:xfrm>
            <a:off x="5348964" y="2205127"/>
            <a:ext cx="3566436" cy="769441"/>
          </a:xfrm>
          <a:prstGeom prst="rect">
            <a:avLst/>
          </a:prstGeom>
          <a:noFill/>
        </p:spPr>
        <p:txBody>
          <a:bodyPr wrap="square" rtlCol="0">
            <a:spAutoFit/>
          </a:bodyPr>
          <a:lstStyle/>
          <a:p>
            <a:r>
              <a:rPr lang="en-US" sz="1600" b="1" dirty="0">
                <a:solidFill>
                  <a:schemeClr val="bg1"/>
                </a:solidFill>
              </a:rPr>
              <a:t>Hassle free detection</a:t>
            </a:r>
          </a:p>
          <a:p>
            <a:r>
              <a:rPr lang="en-US" sz="1400" dirty="0">
                <a:solidFill>
                  <a:schemeClr val="bg1"/>
                </a:solidFill>
              </a:rPr>
              <a:t>Takes less time and prevent visiting to doctor for detectable diseases and cure. </a:t>
            </a:r>
          </a:p>
        </p:txBody>
      </p:sp>
      <p:sp>
        <p:nvSpPr>
          <p:cNvPr id="28" name="TextBox 27">
            <a:extLst>
              <a:ext uri="{FF2B5EF4-FFF2-40B4-BE49-F238E27FC236}">
                <a16:creationId xmlns:a16="http://schemas.microsoft.com/office/drawing/2014/main" id="{55BBD1FE-9A55-4A45-9C5D-CAFFFAFCFC30}"/>
              </a:ext>
            </a:extLst>
          </p:cNvPr>
          <p:cNvSpPr txBox="1"/>
          <p:nvPr/>
        </p:nvSpPr>
        <p:spPr>
          <a:xfrm>
            <a:off x="5360439" y="3603880"/>
            <a:ext cx="3566435" cy="769441"/>
          </a:xfrm>
          <a:prstGeom prst="rect">
            <a:avLst/>
          </a:prstGeom>
          <a:noFill/>
        </p:spPr>
        <p:txBody>
          <a:bodyPr wrap="square" rtlCol="0">
            <a:spAutoFit/>
          </a:bodyPr>
          <a:lstStyle/>
          <a:p>
            <a:r>
              <a:rPr lang="en-US" sz="1600" b="1" dirty="0">
                <a:solidFill>
                  <a:schemeClr val="bg1"/>
                </a:solidFill>
              </a:rPr>
              <a:t>Extra Income Base</a:t>
            </a:r>
          </a:p>
          <a:p>
            <a:r>
              <a:rPr lang="en-US" sz="1400" dirty="0">
                <a:solidFill>
                  <a:schemeClr val="bg1"/>
                </a:solidFill>
              </a:rPr>
              <a:t>Doorstep medicine and more subscription to our app.</a:t>
            </a:r>
          </a:p>
        </p:txBody>
      </p:sp>
      <p:sp>
        <p:nvSpPr>
          <p:cNvPr id="29" name="TextBox 28">
            <a:extLst>
              <a:ext uri="{FF2B5EF4-FFF2-40B4-BE49-F238E27FC236}">
                <a16:creationId xmlns:a16="http://schemas.microsoft.com/office/drawing/2014/main" id="{931AD264-CAAA-4C5B-A1B2-121D580EBB0C}"/>
              </a:ext>
            </a:extLst>
          </p:cNvPr>
          <p:cNvSpPr txBox="1"/>
          <p:nvPr/>
        </p:nvSpPr>
        <p:spPr>
          <a:xfrm>
            <a:off x="5329578" y="4913096"/>
            <a:ext cx="3577909" cy="984885"/>
          </a:xfrm>
          <a:prstGeom prst="rect">
            <a:avLst/>
          </a:prstGeom>
          <a:noFill/>
        </p:spPr>
        <p:txBody>
          <a:bodyPr wrap="square" rtlCol="0">
            <a:spAutoFit/>
          </a:bodyPr>
          <a:lstStyle/>
          <a:p>
            <a:r>
              <a:rPr lang="en-US" sz="1600" b="1" dirty="0">
                <a:solidFill>
                  <a:schemeClr val="bg1"/>
                </a:solidFill>
              </a:rPr>
              <a:t>Treating the poor</a:t>
            </a:r>
          </a:p>
          <a:p>
            <a:r>
              <a:rPr lang="en-US" sz="1400" dirty="0">
                <a:solidFill>
                  <a:schemeClr val="bg1"/>
                </a:solidFill>
              </a:rPr>
              <a:t>A large section of society cannot use the healthcare facilities due to lack of  money but this will help them a lot.</a:t>
            </a:r>
          </a:p>
        </p:txBody>
      </p:sp>
      <p:sp>
        <p:nvSpPr>
          <p:cNvPr id="39" name="Google Shape;173;p35">
            <a:extLst>
              <a:ext uri="{FF2B5EF4-FFF2-40B4-BE49-F238E27FC236}">
                <a16:creationId xmlns:a16="http://schemas.microsoft.com/office/drawing/2014/main" id="{47C6C7A8-CCFC-4963-B031-928785047EB3}"/>
              </a:ext>
            </a:extLst>
          </p:cNvPr>
          <p:cNvSpPr txBox="1"/>
          <p:nvPr/>
        </p:nvSpPr>
        <p:spPr>
          <a:xfrm>
            <a:off x="3324483" y="122201"/>
            <a:ext cx="5745203" cy="509805"/>
          </a:xfrm>
          <a:prstGeom prst="rect">
            <a:avLst/>
          </a:prstGeom>
          <a:noFill/>
          <a:ln>
            <a:noFill/>
          </a:ln>
        </p:spPr>
        <p:txBody>
          <a:bodyPr spcFirstLastPara="1" wrap="square" lIns="121900" tIns="121900" rIns="121900" bIns="121900" anchor="ctr" anchorCtr="0">
            <a:noAutofit/>
          </a:bodyPr>
          <a:lstStyle/>
          <a:p>
            <a:pPr marL="203195">
              <a:buSzPts val="1200"/>
            </a:pPr>
            <a:r>
              <a:rPr lang="en-IN" b="1" dirty="0">
                <a:solidFill>
                  <a:srgbClr val="C00000"/>
                </a:solidFill>
                <a:ea typeface="Roboto Mono" panose="020B0604020202020204" charset="0"/>
                <a:cs typeface="Roboto Mono"/>
                <a:sym typeface="Roboto Mono"/>
              </a:rPr>
              <a:t>Specification 4 : Disease detector by symptoms </a:t>
            </a:r>
            <a:endParaRPr b="1" dirty="0">
              <a:solidFill>
                <a:srgbClr val="C00000"/>
              </a:solidFill>
              <a:ea typeface="Roboto Mono" panose="020B0604020202020204" charset="0"/>
              <a:cs typeface="Roboto Mono"/>
              <a:sym typeface="Roboto Mono"/>
            </a:endParaRPr>
          </a:p>
        </p:txBody>
      </p:sp>
      <p:sp>
        <p:nvSpPr>
          <p:cNvPr id="40" name="Oval 39">
            <a:extLst>
              <a:ext uri="{FF2B5EF4-FFF2-40B4-BE49-F238E27FC236}">
                <a16:creationId xmlns:a16="http://schemas.microsoft.com/office/drawing/2014/main" id="{6E915DF6-B367-4DA8-8929-7D6B3EFE945E}"/>
              </a:ext>
            </a:extLst>
          </p:cNvPr>
          <p:cNvSpPr/>
          <p:nvPr/>
        </p:nvSpPr>
        <p:spPr>
          <a:xfrm>
            <a:off x="2235297" y="328935"/>
            <a:ext cx="163980" cy="169333"/>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41" name="Oval 40">
            <a:extLst>
              <a:ext uri="{FF2B5EF4-FFF2-40B4-BE49-F238E27FC236}">
                <a16:creationId xmlns:a16="http://schemas.microsoft.com/office/drawing/2014/main" id="{DBC7C5CE-5943-43B3-B49D-888089C2BCCC}"/>
              </a:ext>
            </a:extLst>
          </p:cNvPr>
          <p:cNvSpPr/>
          <p:nvPr/>
        </p:nvSpPr>
        <p:spPr>
          <a:xfrm flipV="1">
            <a:off x="2533850" y="320255"/>
            <a:ext cx="163980" cy="169333"/>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42" name="Oval 41">
            <a:extLst>
              <a:ext uri="{FF2B5EF4-FFF2-40B4-BE49-F238E27FC236}">
                <a16:creationId xmlns:a16="http://schemas.microsoft.com/office/drawing/2014/main" id="{09E6D3BB-0CC9-4075-83C4-A78EEA08FE6B}"/>
              </a:ext>
            </a:extLst>
          </p:cNvPr>
          <p:cNvSpPr/>
          <p:nvPr/>
        </p:nvSpPr>
        <p:spPr>
          <a:xfrm>
            <a:off x="2832403" y="327805"/>
            <a:ext cx="163980" cy="169333"/>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43" name="Oval 42">
            <a:extLst>
              <a:ext uri="{FF2B5EF4-FFF2-40B4-BE49-F238E27FC236}">
                <a16:creationId xmlns:a16="http://schemas.microsoft.com/office/drawing/2014/main" id="{EE9F5D11-A37B-4DA1-88E2-96121025BACC}"/>
              </a:ext>
            </a:extLst>
          </p:cNvPr>
          <p:cNvSpPr/>
          <p:nvPr/>
        </p:nvSpPr>
        <p:spPr>
          <a:xfrm>
            <a:off x="3130956" y="328577"/>
            <a:ext cx="163980" cy="169333"/>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pic>
        <p:nvPicPr>
          <p:cNvPr id="36" name="Picture 2" descr="team INCUBATION | LinkedIn">
            <a:extLst>
              <a:ext uri="{FF2B5EF4-FFF2-40B4-BE49-F238E27FC236}">
                <a16:creationId xmlns:a16="http://schemas.microsoft.com/office/drawing/2014/main" id="{B5F7DE72-A6B1-44B6-9378-C73CBD42EF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56" y="17308"/>
            <a:ext cx="1719143" cy="78974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team INCUBATION | LinkedIn">
            <a:extLst>
              <a:ext uri="{FF2B5EF4-FFF2-40B4-BE49-F238E27FC236}">
                <a16:creationId xmlns:a16="http://schemas.microsoft.com/office/drawing/2014/main" id="{93FB1F17-C36F-4013-ACF9-F25B1930B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6712"/>
          <a:stretch/>
        </p:blipFill>
        <p:spPr bwMode="auto">
          <a:xfrm>
            <a:off x="7239000" y="6414368"/>
            <a:ext cx="1905000" cy="443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990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90D5137-8048-4C6C-BD75-BA66FE80B542}"/>
              </a:ext>
            </a:extLst>
          </p:cNvPr>
          <p:cNvGrpSpPr/>
          <p:nvPr/>
        </p:nvGrpSpPr>
        <p:grpSpPr>
          <a:xfrm>
            <a:off x="2067623" y="1393227"/>
            <a:ext cx="6893189" cy="4866580"/>
            <a:chOff x="-150812" y="762383"/>
            <a:chExt cx="9682897" cy="4182257"/>
          </a:xfrm>
        </p:grpSpPr>
        <p:grpSp>
          <p:nvGrpSpPr>
            <p:cNvPr id="3" name="Group 2">
              <a:extLst>
                <a:ext uri="{FF2B5EF4-FFF2-40B4-BE49-F238E27FC236}">
                  <a16:creationId xmlns:a16="http://schemas.microsoft.com/office/drawing/2014/main" id="{C7F82752-FC0A-4AEF-A348-7E9888A0F549}"/>
                </a:ext>
              </a:extLst>
            </p:cNvPr>
            <p:cNvGrpSpPr/>
            <p:nvPr/>
          </p:nvGrpSpPr>
          <p:grpSpPr>
            <a:xfrm>
              <a:off x="800475" y="762383"/>
              <a:ext cx="7902610" cy="1191160"/>
              <a:chOff x="664854" y="543918"/>
              <a:chExt cx="8186784" cy="1271531"/>
            </a:xfrm>
            <a:solidFill>
              <a:srgbClr val="C6C6C6"/>
            </a:solidFill>
          </p:grpSpPr>
          <p:sp>
            <p:nvSpPr>
              <p:cNvPr id="15" name="Triangle 36">
                <a:extLst>
                  <a:ext uri="{FF2B5EF4-FFF2-40B4-BE49-F238E27FC236}">
                    <a16:creationId xmlns:a16="http://schemas.microsoft.com/office/drawing/2014/main" id="{D31F3FF9-5F8C-468B-9F43-B4F90FC70C61}"/>
                  </a:ext>
                </a:extLst>
              </p:cNvPr>
              <p:cNvSpPr/>
              <p:nvPr/>
            </p:nvSpPr>
            <p:spPr>
              <a:xfrm>
                <a:off x="664854" y="543918"/>
                <a:ext cx="8186784" cy="1079039"/>
              </a:xfrm>
              <a:prstGeom prst="triangl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800" dirty="0" err="1">
                  <a:solidFill>
                    <a:schemeClr val="tx1"/>
                  </a:solidFill>
                </a:endParaRPr>
              </a:p>
            </p:txBody>
          </p:sp>
          <p:sp>
            <p:nvSpPr>
              <p:cNvPr id="16" name="Rounded Rectangle 37">
                <a:extLst>
                  <a:ext uri="{FF2B5EF4-FFF2-40B4-BE49-F238E27FC236}">
                    <a16:creationId xmlns:a16="http://schemas.microsoft.com/office/drawing/2014/main" id="{730D7F96-3FCD-4D33-91C7-229EAF66979C}"/>
                  </a:ext>
                </a:extLst>
              </p:cNvPr>
              <p:cNvSpPr/>
              <p:nvPr/>
            </p:nvSpPr>
            <p:spPr>
              <a:xfrm>
                <a:off x="828166" y="1744474"/>
                <a:ext cx="7740867" cy="70975"/>
              </a:xfrm>
              <a:prstGeom prst="round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800" dirty="0" err="1">
                  <a:solidFill>
                    <a:schemeClr val="tx1"/>
                  </a:solidFill>
                </a:endParaRPr>
              </a:p>
            </p:txBody>
          </p:sp>
        </p:grpSp>
        <p:grpSp>
          <p:nvGrpSpPr>
            <p:cNvPr id="4" name="Group 3">
              <a:extLst>
                <a:ext uri="{FF2B5EF4-FFF2-40B4-BE49-F238E27FC236}">
                  <a16:creationId xmlns:a16="http://schemas.microsoft.com/office/drawing/2014/main" id="{078B3B61-7E41-49BD-933D-87847CEE5719}"/>
                </a:ext>
              </a:extLst>
            </p:cNvPr>
            <p:cNvGrpSpPr/>
            <p:nvPr/>
          </p:nvGrpSpPr>
          <p:grpSpPr>
            <a:xfrm>
              <a:off x="-150812" y="1991789"/>
              <a:ext cx="9682897" cy="2952851"/>
              <a:chOff x="1203353" y="1875237"/>
              <a:chExt cx="10031091" cy="3152088"/>
            </a:xfrm>
            <a:solidFill>
              <a:srgbClr val="C6C6C6"/>
            </a:solidFill>
          </p:grpSpPr>
          <p:sp>
            <p:nvSpPr>
              <p:cNvPr id="5" name="Rectangle 4">
                <a:extLst>
                  <a:ext uri="{FF2B5EF4-FFF2-40B4-BE49-F238E27FC236}">
                    <a16:creationId xmlns:a16="http://schemas.microsoft.com/office/drawing/2014/main" id="{131B00E8-F383-40A6-A6E8-14343C24DC2D}"/>
                  </a:ext>
                </a:extLst>
              </p:cNvPr>
              <p:cNvSpPr/>
              <p:nvPr/>
            </p:nvSpPr>
            <p:spPr>
              <a:xfrm>
                <a:off x="2692049" y="2121035"/>
                <a:ext cx="2788459" cy="190500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800" dirty="0" err="1">
                  <a:solidFill>
                    <a:schemeClr val="tx1"/>
                  </a:solidFill>
                </a:endParaRPr>
              </a:p>
            </p:txBody>
          </p:sp>
          <p:sp>
            <p:nvSpPr>
              <p:cNvPr id="6" name="Rectangle 5">
                <a:extLst>
                  <a:ext uri="{FF2B5EF4-FFF2-40B4-BE49-F238E27FC236}">
                    <a16:creationId xmlns:a16="http://schemas.microsoft.com/office/drawing/2014/main" id="{7DE9C040-22A3-45EA-947C-E5A86A43F1CD}"/>
                  </a:ext>
                </a:extLst>
              </p:cNvPr>
              <p:cNvSpPr/>
              <p:nvPr/>
            </p:nvSpPr>
            <p:spPr>
              <a:xfrm>
                <a:off x="2375432" y="1875237"/>
                <a:ext cx="3421700" cy="180001"/>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800" dirty="0" err="1">
                  <a:solidFill>
                    <a:schemeClr val="tx1"/>
                  </a:solidFill>
                </a:endParaRPr>
              </a:p>
            </p:txBody>
          </p:sp>
          <p:grpSp>
            <p:nvGrpSpPr>
              <p:cNvPr id="7" name="Group 6">
                <a:extLst>
                  <a:ext uri="{FF2B5EF4-FFF2-40B4-BE49-F238E27FC236}">
                    <a16:creationId xmlns:a16="http://schemas.microsoft.com/office/drawing/2014/main" id="{1C33C651-7848-4A91-AE9B-DBC388832916}"/>
                  </a:ext>
                </a:extLst>
              </p:cNvPr>
              <p:cNvGrpSpPr/>
              <p:nvPr/>
            </p:nvGrpSpPr>
            <p:grpSpPr>
              <a:xfrm>
                <a:off x="2092826" y="4092511"/>
                <a:ext cx="8282808" cy="327065"/>
                <a:chOff x="2092826" y="4092511"/>
                <a:chExt cx="8282808" cy="327065"/>
              </a:xfrm>
              <a:grpFill/>
            </p:grpSpPr>
            <p:sp>
              <p:nvSpPr>
                <p:cNvPr id="11" name="Rectangle 10">
                  <a:extLst>
                    <a:ext uri="{FF2B5EF4-FFF2-40B4-BE49-F238E27FC236}">
                      <a16:creationId xmlns:a16="http://schemas.microsoft.com/office/drawing/2014/main" id="{9B0ED30D-2F55-4505-8A7F-A4E3FEFEB699}"/>
                    </a:ext>
                  </a:extLst>
                </p:cNvPr>
                <p:cNvSpPr/>
                <p:nvPr/>
              </p:nvSpPr>
              <p:spPr>
                <a:xfrm>
                  <a:off x="2092826" y="4227037"/>
                  <a:ext cx="3986906" cy="18669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800" dirty="0" err="1">
                    <a:solidFill>
                      <a:schemeClr val="tx1"/>
                    </a:solidFill>
                  </a:endParaRPr>
                </a:p>
              </p:txBody>
            </p:sp>
            <p:sp>
              <p:nvSpPr>
                <p:cNvPr id="12" name="Rectangle 11">
                  <a:extLst>
                    <a:ext uri="{FF2B5EF4-FFF2-40B4-BE49-F238E27FC236}">
                      <a16:creationId xmlns:a16="http://schemas.microsoft.com/office/drawing/2014/main" id="{2A1173BF-37C0-4F9D-9BE6-64F94CCDE4EA}"/>
                    </a:ext>
                  </a:extLst>
                </p:cNvPr>
                <p:cNvSpPr/>
                <p:nvPr/>
              </p:nvSpPr>
              <p:spPr>
                <a:xfrm>
                  <a:off x="2449365" y="4092511"/>
                  <a:ext cx="3193112" cy="134523"/>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800" dirty="0" err="1">
                    <a:solidFill>
                      <a:schemeClr val="tx1"/>
                    </a:solidFill>
                  </a:endParaRPr>
                </a:p>
              </p:txBody>
            </p:sp>
            <p:sp>
              <p:nvSpPr>
                <p:cNvPr id="13" name="Rectangle 12">
                  <a:extLst>
                    <a:ext uri="{FF2B5EF4-FFF2-40B4-BE49-F238E27FC236}">
                      <a16:creationId xmlns:a16="http://schemas.microsoft.com/office/drawing/2014/main" id="{0120079C-07A3-4D79-AD5F-39690DA3CA31}"/>
                    </a:ext>
                  </a:extLst>
                </p:cNvPr>
                <p:cNvSpPr/>
                <p:nvPr/>
              </p:nvSpPr>
              <p:spPr>
                <a:xfrm>
                  <a:off x="6388728" y="4232886"/>
                  <a:ext cx="3986906" cy="18669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800" dirty="0" err="1">
                    <a:solidFill>
                      <a:schemeClr val="tx1"/>
                    </a:solidFill>
                  </a:endParaRPr>
                </a:p>
              </p:txBody>
            </p:sp>
            <p:sp>
              <p:nvSpPr>
                <p:cNvPr id="14" name="Rectangle 13">
                  <a:extLst>
                    <a:ext uri="{FF2B5EF4-FFF2-40B4-BE49-F238E27FC236}">
                      <a16:creationId xmlns:a16="http://schemas.microsoft.com/office/drawing/2014/main" id="{E8A39B53-D5EB-4AF8-967D-442B3BD86FCE}"/>
                    </a:ext>
                  </a:extLst>
                </p:cNvPr>
                <p:cNvSpPr/>
                <p:nvPr/>
              </p:nvSpPr>
              <p:spPr>
                <a:xfrm>
                  <a:off x="6745263" y="4098364"/>
                  <a:ext cx="3193112" cy="134523"/>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800" dirty="0" err="1">
                    <a:solidFill>
                      <a:schemeClr val="tx1"/>
                    </a:solidFill>
                  </a:endParaRPr>
                </a:p>
              </p:txBody>
            </p:sp>
          </p:grpSp>
          <p:sp>
            <p:nvSpPr>
              <p:cNvPr id="8" name="Rectangle 7">
                <a:extLst>
                  <a:ext uri="{FF2B5EF4-FFF2-40B4-BE49-F238E27FC236}">
                    <a16:creationId xmlns:a16="http://schemas.microsoft.com/office/drawing/2014/main" id="{5E3F0BD6-6CEB-4139-B933-60B402231C2B}"/>
                  </a:ext>
                </a:extLst>
              </p:cNvPr>
              <p:cNvSpPr/>
              <p:nvPr/>
            </p:nvSpPr>
            <p:spPr>
              <a:xfrm>
                <a:off x="6987951" y="2125447"/>
                <a:ext cx="2788459" cy="190500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800" dirty="0" err="1">
                  <a:solidFill>
                    <a:schemeClr val="tx1"/>
                  </a:solidFill>
                </a:endParaRPr>
              </a:p>
            </p:txBody>
          </p:sp>
          <p:sp>
            <p:nvSpPr>
              <p:cNvPr id="9" name="Rectangle 8">
                <a:extLst>
                  <a:ext uri="{FF2B5EF4-FFF2-40B4-BE49-F238E27FC236}">
                    <a16:creationId xmlns:a16="http://schemas.microsoft.com/office/drawing/2014/main" id="{AFE98622-97DA-4FF9-BD53-9155B3E0027C}"/>
                  </a:ext>
                </a:extLst>
              </p:cNvPr>
              <p:cNvSpPr/>
              <p:nvPr/>
            </p:nvSpPr>
            <p:spPr>
              <a:xfrm>
                <a:off x="6671332" y="1881090"/>
                <a:ext cx="3421700" cy="180001"/>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800" dirty="0" err="1">
                  <a:solidFill>
                    <a:schemeClr val="tx1"/>
                  </a:solidFill>
                </a:endParaRPr>
              </a:p>
            </p:txBody>
          </p:sp>
          <p:sp>
            <p:nvSpPr>
              <p:cNvPr id="10" name="Rectangle 9">
                <a:extLst>
                  <a:ext uri="{FF2B5EF4-FFF2-40B4-BE49-F238E27FC236}">
                    <a16:creationId xmlns:a16="http://schemas.microsoft.com/office/drawing/2014/main" id="{9158D9DA-7E2A-415A-99ED-BE94450027E3}"/>
                  </a:ext>
                </a:extLst>
              </p:cNvPr>
              <p:cNvSpPr/>
              <p:nvPr/>
            </p:nvSpPr>
            <p:spPr>
              <a:xfrm>
                <a:off x="1203353" y="4462346"/>
                <a:ext cx="10031091" cy="564979"/>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800" dirty="0" err="1">
                  <a:solidFill>
                    <a:schemeClr val="tx1"/>
                  </a:solidFill>
                </a:endParaRPr>
              </a:p>
            </p:txBody>
          </p:sp>
        </p:grpSp>
      </p:grpSp>
      <p:pic>
        <p:nvPicPr>
          <p:cNvPr id="17" name="Picture 16">
            <a:extLst>
              <a:ext uri="{FF2B5EF4-FFF2-40B4-BE49-F238E27FC236}">
                <a16:creationId xmlns:a16="http://schemas.microsoft.com/office/drawing/2014/main" id="{A9DF823F-3093-4675-95D2-CADE965A7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8780" y="674186"/>
            <a:ext cx="658799" cy="763097"/>
          </a:xfrm>
          <a:prstGeom prst="rect">
            <a:avLst/>
          </a:prstGeom>
        </p:spPr>
      </p:pic>
      <p:sp>
        <p:nvSpPr>
          <p:cNvPr id="18" name="Rectangle 17">
            <a:extLst>
              <a:ext uri="{FF2B5EF4-FFF2-40B4-BE49-F238E27FC236}">
                <a16:creationId xmlns:a16="http://schemas.microsoft.com/office/drawing/2014/main" id="{7A7FBC26-6357-4415-A398-186339DE6851}"/>
              </a:ext>
            </a:extLst>
          </p:cNvPr>
          <p:cNvSpPr/>
          <p:nvPr/>
        </p:nvSpPr>
        <p:spPr>
          <a:xfrm>
            <a:off x="186400" y="1752600"/>
            <a:ext cx="2208591" cy="40480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BD8A04A2-D1AB-4155-8AA0-8E6C6C623165}"/>
              </a:ext>
            </a:extLst>
          </p:cNvPr>
          <p:cNvCxnSpPr>
            <a:cxnSpLocks/>
          </p:cNvCxnSpPr>
          <p:nvPr/>
        </p:nvCxnSpPr>
        <p:spPr>
          <a:xfrm flipH="1">
            <a:off x="94036" y="2896336"/>
            <a:ext cx="2511546"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BD53A94-FB86-4955-B5E7-6F830CA76C57}"/>
              </a:ext>
            </a:extLst>
          </p:cNvPr>
          <p:cNvSpPr/>
          <p:nvPr/>
        </p:nvSpPr>
        <p:spPr>
          <a:xfrm>
            <a:off x="94036" y="5562947"/>
            <a:ext cx="1835060" cy="480063"/>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Creating model</a:t>
            </a:r>
          </a:p>
        </p:txBody>
      </p:sp>
      <p:sp>
        <p:nvSpPr>
          <p:cNvPr id="21" name="Rectangle 20">
            <a:extLst>
              <a:ext uri="{FF2B5EF4-FFF2-40B4-BE49-F238E27FC236}">
                <a16:creationId xmlns:a16="http://schemas.microsoft.com/office/drawing/2014/main" id="{3FA6B080-2C68-4C40-8D78-765B405A18C7}"/>
              </a:ext>
            </a:extLst>
          </p:cNvPr>
          <p:cNvSpPr/>
          <p:nvPr/>
        </p:nvSpPr>
        <p:spPr>
          <a:xfrm>
            <a:off x="211078" y="3932140"/>
            <a:ext cx="2237620" cy="453188"/>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B88502BF-4FAE-488B-A5D7-3A8D2EBCD065}"/>
              </a:ext>
            </a:extLst>
          </p:cNvPr>
          <p:cNvSpPr txBox="1"/>
          <p:nvPr/>
        </p:nvSpPr>
        <p:spPr>
          <a:xfrm>
            <a:off x="241826" y="3974068"/>
            <a:ext cx="2363756" cy="369332"/>
          </a:xfrm>
          <a:prstGeom prst="rect">
            <a:avLst/>
          </a:prstGeom>
          <a:noFill/>
        </p:spPr>
        <p:txBody>
          <a:bodyPr wrap="square" rtlCol="0">
            <a:spAutoFit/>
          </a:bodyPr>
          <a:lstStyle/>
          <a:p>
            <a:r>
              <a:rPr lang="en-IN" dirty="0"/>
              <a:t>Implementing model</a:t>
            </a:r>
          </a:p>
        </p:txBody>
      </p:sp>
      <p:sp>
        <p:nvSpPr>
          <p:cNvPr id="23" name="TextBox 22">
            <a:extLst>
              <a:ext uri="{FF2B5EF4-FFF2-40B4-BE49-F238E27FC236}">
                <a16:creationId xmlns:a16="http://schemas.microsoft.com/office/drawing/2014/main" id="{8C454375-0214-4553-B593-5B0C096F54FD}"/>
              </a:ext>
            </a:extLst>
          </p:cNvPr>
          <p:cNvSpPr txBox="1"/>
          <p:nvPr/>
        </p:nvSpPr>
        <p:spPr>
          <a:xfrm>
            <a:off x="686067" y="1752600"/>
            <a:ext cx="1287641" cy="369332"/>
          </a:xfrm>
          <a:prstGeom prst="rect">
            <a:avLst/>
          </a:prstGeom>
          <a:noFill/>
        </p:spPr>
        <p:txBody>
          <a:bodyPr wrap="square" rtlCol="0">
            <a:spAutoFit/>
          </a:bodyPr>
          <a:lstStyle/>
          <a:p>
            <a:r>
              <a:rPr lang="en-IN" dirty="0"/>
              <a:t>Success</a:t>
            </a:r>
          </a:p>
        </p:txBody>
      </p:sp>
      <p:cxnSp>
        <p:nvCxnSpPr>
          <p:cNvPr id="24" name="Straight Connector 23">
            <a:extLst>
              <a:ext uri="{FF2B5EF4-FFF2-40B4-BE49-F238E27FC236}">
                <a16:creationId xmlns:a16="http://schemas.microsoft.com/office/drawing/2014/main" id="{7E119ABE-5E62-4431-B1B0-C3387D4AC7C5}"/>
              </a:ext>
            </a:extLst>
          </p:cNvPr>
          <p:cNvCxnSpPr>
            <a:cxnSpLocks/>
          </p:cNvCxnSpPr>
          <p:nvPr/>
        </p:nvCxnSpPr>
        <p:spPr>
          <a:xfrm flipH="1">
            <a:off x="79707" y="5168326"/>
            <a:ext cx="2540204"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3EA148-B023-4726-AFC2-17531D5BA703}"/>
              </a:ext>
            </a:extLst>
          </p:cNvPr>
          <p:cNvSpPr txBox="1"/>
          <p:nvPr/>
        </p:nvSpPr>
        <p:spPr>
          <a:xfrm>
            <a:off x="2987379" y="5758915"/>
            <a:ext cx="5501600" cy="369332"/>
          </a:xfrm>
          <a:prstGeom prst="rect">
            <a:avLst/>
          </a:prstGeom>
          <a:noFill/>
        </p:spPr>
        <p:txBody>
          <a:bodyPr wrap="square" rtlCol="0">
            <a:spAutoFit/>
          </a:bodyPr>
          <a:lstStyle/>
          <a:p>
            <a:r>
              <a:rPr lang="en-IN" b="1" dirty="0">
                <a:solidFill>
                  <a:schemeClr val="bg1"/>
                </a:solidFill>
              </a:rPr>
              <a:t>Developing the software to digitalize healthcare</a:t>
            </a:r>
          </a:p>
        </p:txBody>
      </p:sp>
      <p:sp>
        <p:nvSpPr>
          <p:cNvPr id="28" name="TextBox 27">
            <a:extLst>
              <a:ext uri="{FF2B5EF4-FFF2-40B4-BE49-F238E27FC236}">
                <a16:creationId xmlns:a16="http://schemas.microsoft.com/office/drawing/2014/main" id="{046800DD-2D89-494F-91B9-6E34145510FD}"/>
              </a:ext>
            </a:extLst>
          </p:cNvPr>
          <p:cNvSpPr txBox="1"/>
          <p:nvPr/>
        </p:nvSpPr>
        <p:spPr>
          <a:xfrm>
            <a:off x="6252930" y="3529864"/>
            <a:ext cx="1676400" cy="646331"/>
          </a:xfrm>
          <a:prstGeom prst="rect">
            <a:avLst/>
          </a:prstGeom>
          <a:noFill/>
        </p:spPr>
        <p:txBody>
          <a:bodyPr wrap="square" rtlCol="0">
            <a:spAutoFit/>
          </a:bodyPr>
          <a:lstStyle/>
          <a:p>
            <a:r>
              <a:rPr lang="en-IN" b="1" dirty="0">
                <a:solidFill>
                  <a:schemeClr val="bg1"/>
                </a:solidFill>
              </a:rPr>
              <a:t>Get the feedback</a:t>
            </a:r>
          </a:p>
        </p:txBody>
      </p:sp>
      <p:sp>
        <p:nvSpPr>
          <p:cNvPr id="29" name="TextBox 28">
            <a:extLst>
              <a:ext uri="{FF2B5EF4-FFF2-40B4-BE49-F238E27FC236}">
                <a16:creationId xmlns:a16="http://schemas.microsoft.com/office/drawing/2014/main" id="{2966E8D3-70ED-4E2B-867C-93A606463BE2}"/>
              </a:ext>
            </a:extLst>
          </p:cNvPr>
          <p:cNvSpPr txBox="1"/>
          <p:nvPr/>
        </p:nvSpPr>
        <p:spPr>
          <a:xfrm>
            <a:off x="3244441" y="3504599"/>
            <a:ext cx="1553088" cy="1200329"/>
          </a:xfrm>
          <a:prstGeom prst="rect">
            <a:avLst/>
          </a:prstGeom>
          <a:noFill/>
        </p:spPr>
        <p:txBody>
          <a:bodyPr wrap="square" rtlCol="0">
            <a:spAutoFit/>
          </a:bodyPr>
          <a:lstStyle/>
          <a:p>
            <a:r>
              <a:rPr lang="en-IN" b="1" dirty="0">
                <a:solidFill>
                  <a:schemeClr val="bg1"/>
                </a:solidFill>
              </a:rPr>
              <a:t>Testing the software on limited user base</a:t>
            </a:r>
          </a:p>
        </p:txBody>
      </p:sp>
      <p:sp>
        <p:nvSpPr>
          <p:cNvPr id="31" name="TextBox 30">
            <a:extLst>
              <a:ext uri="{FF2B5EF4-FFF2-40B4-BE49-F238E27FC236}">
                <a16:creationId xmlns:a16="http://schemas.microsoft.com/office/drawing/2014/main" id="{B471F9D7-6819-4465-819D-051686182C17}"/>
              </a:ext>
            </a:extLst>
          </p:cNvPr>
          <p:cNvSpPr txBox="1"/>
          <p:nvPr/>
        </p:nvSpPr>
        <p:spPr>
          <a:xfrm>
            <a:off x="4797528" y="1915319"/>
            <a:ext cx="1755671" cy="369332"/>
          </a:xfrm>
          <a:prstGeom prst="rect">
            <a:avLst/>
          </a:prstGeom>
          <a:noFill/>
        </p:spPr>
        <p:txBody>
          <a:bodyPr wrap="square" rtlCol="0">
            <a:spAutoFit/>
          </a:bodyPr>
          <a:lstStyle/>
          <a:p>
            <a:r>
              <a:rPr lang="en-IN" b="1" dirty="0">
                <a:solidFill>
                  <a:schemeClr val="bg1"/>
                </a:solidFill>
              </a:rPr>
              <a:t>Optum rocks</a:t>
            </a:r>
          </a:p>
        </p:txBody>
      </p:sp>
      <p:sp>
        <p:nvSpPr>
          <p:cNvPr id="30" name="Google Shape;173;p35">
            <a:extLst>
              <a:ext uri="{FF2B5EF4-FFF2-40B4-BE49-F238E27FC236}">
                <a16:creationId xmlns:a16="http://schemas.microsoft.com/office/drawing/2014/main" id="{ADF94AA4-D24D-44CC-987D-D6E517B1D6ED}"/>
              </a:ext>
            </a:extLst>
          </p:cNvPr>
          <p:cNvSpPr txBox="1"/>
          <p:nvPr/>
        </p:nvSpPr>
        <p:spPr>
          <a:xfrm>
            <a:off x="2317287" y="175031"/>
            <a:ext cx="5745203" cy="509805"/>
          </a:xfrm>
          <a:prstGeom prst="rect">
            <a:avLst/>
          </a:prstGeom>
          <a:noFill/>
          <a:ln>
            <a:noFill/>
          </a:ln>
        </p:spPr>
        <p:txBody>
          <a:bodyPr spcFirstLastPara="1" wrap="square" lIns="121900" tIns="121900" rIns="121900" bIns="121900" anchor="ctr" anchorCtr="0">
            <a:noAutofit/>
          </a:bodyPr>
          <a:lstStyle/>
          <a:p>
            <a:pPr marL="203195">
              <a:buSzPts val="1200"/>
            </a:pPr>
            <a:r>
              <a:rPr lang="en-IN" b="1" dirty="0">
                <a:solidFill>
                  <a:srgbClr val="C00000"/>
                </a:solidFill>
                <a:ea typeface="Roboto Mono" panose="020B0604020202020204" charset="0"/>
                <a:cs typeface="Roboto Mono"/>
                <a:sym typeface="Roboto Mono"/>
              </a:rPr>
              <a:t>Conclusion</a:t>
            </a:r>
            <a:endParaRPr b="1" dirty="0">
              <a:solidFill>
                <a:srgbClr val="C00000"/>
              </a:solidFill>
              <a:ea typeface="Roboto Mono" panose="020B0604020202020204" charset="0"/>
              <a:cs typeface="Roboto Mono"/>
              <a:sym typeface="Roboto Mono"/>
            </a:endParaRPr>
          </a:p>
        </p:txBody>
      </p:sp>
      <p:sp>
        <p:nvSpPr>
          <p:cNvPr id="32" name="Oval 31">
            <a:extLst>
              <a:ext uri="{FF2B5EF4-FFF2-40B4-BE49-F238E27FC236}">
                <a16:creationId xmlns:a16="http://schemas.microsoft.com/office/drawing/2014/main" id="{B32E3F77-2968-4D1D-BBFF-5F2FF8C6B9D3}"/>
              </a:ext>
            </a:extLst>
          </p:cNvPr>
          <p:cNvSpPr/>
          <p:nvPr/>
        </p:nvSpPr>
        <p:spPr>
          <a:xfrm>
            <a:off x="2235297" y="328935"/>
            <a:ext cx="163980" cy="169333"/>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pic>
        <p:nvPicPr>
          <p:cNvPr id="33" name="Picture 2" descr="team INCUBATION | LinkedIn">
            <a:extLst>
              <a:ext uri="{FF2B5EF4-FFF2-40B4-BE49-F238E27FC236}">
                <a16:creationId xmlns:a16="http://schemas.microsoft.com/office/drawing/2014/main" id="{D5B7CFD1-1F66-4E11-A8FF-37C6AF866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56" y="17308"/>
            <a:ext cx="1719143" cy="7897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team INCUBATION | LinkedIn">
            <a:extLst>
              <a:ext uri="{FF2B5EF4-FFF2-40B4-BE49-F238E27FC236}">
                <a16:creationId xmlns:a16="http://schemas.microsoft.com/office/drawing/2014/main" id="{7A025927-C348-4292-989C-E85FE2B3FB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712"/>
          <a:stretch/>
        </p:blipFill>
        <p:spPr bwMode="auto">
          <a:xfrm>
            <a:off x="7239000" y="6414368"/>
            <a:ext cx="1905000" cy="443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689135"/>
      </p:ext>
    </p:extLst>
  </p:cSld>
  <p:clrMapOvr>
    <a:masterClrMapping/>
  </p:clrMapOvr>
</p:sld>
</file>

<file path=ppt/theme/theme1.xml><?xml version="1.0" encoding="utf-8"?>
<a:theme xmlns:a="http://schemas.openxmlformats.org/drawingml/2006/main" name="Custom Design">
  <a:themeElements>
    <a:clrScheme name="Custom 2">
      <a:dk1>
        <a:srgbClr val="262626"/>
      </a:dk1>
      <a:lt1>
        <a:sysClr val="window" lastClr="FFFFFF"/>
      </a:lt1>
      <a:dk2>
        <a:srgbClr val="1F497D"/>
      </a:dk2>
      <a:lt2>
        <a:srgbClr val="EEECE1"/>
      </a:lt2>
      <a:accent1>
        <a:srgbClr val="0077C8"/>
      </a:accent1>
      <a:accent2>
        <a:srgbClr val="ED8B00"/>
      </a:accent2>
      <a:accent3>
        <a:srgbClr val="A50050"/>
      </a:accent3>
      <a:accent4>
        <a:srgbClr val="B5BD00"/>
      </a:accent4>
      <a:accent5>
        <a:srgbClr val="A51890"/>
      </a:accent5>
      <a:accent6>
        <a:srgbClr val="F79646"/>
      </a:accent6>
      <a:hlink>
        <a:srgbClr val="0000B6"/>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1010</TotalTime>
  <Words>559</Words>
  <Application>Microsoft Office PowerPoint</Application>
  <PresentationFormat>On-screen Show (4:3)</PresentationFormat>
  <Paragraphs>102</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Century Gothic</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Pieper, Thuy</dc:creator>
  <cp:lastModifiedBy>Debarshi Chanda</cp:lastModifiedBy>
  <cp:revision>57</cp:revision>
  <dcterms:modified xsi:type="dcterms:W3CDTF">2020-12-20T06:46:50Z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https://hubconnect.uhg.com</vt:lpwstr>
  </property>
  <property fmtid="{D5CDD505-2E9C-101B-9397-08002B2CF9AE}" pid="3" name="Offisync_UpdateToken">
    <vt:lpwstr>1</vt:lpwstr>
  </property>
  <property fmtid="{D5CDD505-2E9C-101B-9397-08002B2CF9AE}" pid="4" name="Offisync_UniqueId">
    <vt:lpwstr>80705</vt:lpwstr>
  </property>
  <property fmtid="{D5CDD505-2E9C-101B-9397-08002B2CF9AE}" pid="5" name="Jive_VersionGuid">
    <vt:lpwstr>13620cce-4382-4006-ae72-3d894df7fb88</vt:lpwstr>
  </property>
  <property fmtid="{D5CDD505-2E9C-101B-9397-08002B2CF9AE}" pid="6" name="Offisync_ServerID">
    <vt:lpwstr>e3e54f63-90d9-4136-a210-b624ba838b23</vt:lpwstr>
  </property>
  <property fmtid="{D5CDD505-2E9C-101B-9397-08002B2CF9AE}" pid="7" name="Jive_LatestUserAccountName">
    <vt:lpwstr>kwelch17</vt:lpwstr>
  </property>
</Properties>
</file>